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1" r:id="rId2"/>
    <p:sldId id="333" r:id="rId3"/>
    <p:sldId id="292" r:id="rId4"/>
    <p:sldId id="290" r:id="rId5"/>
    <p:sldId id="291" r:id="rId6"/>
    <p:sldId id="293" r:id="rId7"/>
    <p:sldId id="294" r:id="rId8"/>
    <p:sldId id="295" r:id="rId9"/>
    <p:sldId id="296" r:id="rId10"/>
    <p:sldId id="297" r:id="rId11"/>
    <p:sldId id="298" r:id="rId12"/>
    <p:sldId id="300" r:id="rId13"/>
    <p:sldId id="303" r:id="rId14"/>
    <p:sldId id="344" r:id="rId15"/>
    <p:sldId id="304" r:id="rId16"/>
    <p:sldId id="305" r:id="rId17"/>
    <p:sldId id="306" r:id="rId18"/>
    <p:sldId id="307" r:id="rId19"/>
    <p:sldId id="308" r:id="rId20"/>
    <p:sldId id="312" r:id="rId21"/>
    <p:sldId id="285" r:id="rId22"/>
    <p:sldId id="286" r:id="rId23"/>
    <p:sldId id="270" r:id="rId24"/>
    <p:sldId id="271" r:id="rId25"/>
    <p:sldId id="272" r:id="rId26"/>
    <p:sldId id="273" r:id="rId27"/>
    <p:sldId id="313" r:id="rId28"/>
    <p:sldId id="314" r:id="rId29"/>
    <p:sldId id="284" r:id="rId30"/>
    <p:sldId id="276" r:id="rId31"/>
    <p:sldId id="281" r:id="rId32"/>
    <p:sldId id="282" r:id="rId33"/>
    <p:sldId id="321" r:id="rId34"/>
    <p:sldId id="315" r:id="rId35"/>
    <p:sldId id="318" r:id="rId36"/>
    <p:sldId id="319" r:id="rId37"/>
    <p:sldId id="317" r:id="rId38"/>
    <p:sldId id="320" r:id="rId39"/>
    <p:sldId id="323" r:id="rId40"/>
    <p:sldId id="324" r:id="rId41"/>
    <p:sldId id="325" r:id="rId42"/>
    <p:sldId id="326" r:id="rId43"/>
    <p:sldId id="328" r:id="rId44"/>
    <p:sldId id="337" r:id="rId45"/>
    <p:sldId id="339" r:id="rId46"/>
    <p:sldId id="341" r:id="rId47"/>
    <p:sldId id="343" r:id="rId48"/>
    <p:sldId id="335" r:id="rId49"/>
    <p:sldId id="334" r:id="rId50"/>
    <p:sldId id="287" r:id="rId5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5F8D"/>
    <a:srgbClr val="CC3399"/>
    <a:srgbClr val="CCFF99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3043" autoAdjust="0"/>
  </p:normalViewPr>
  <p:slideViewPr>
    <p:cSldViewPr>
      <p:cViewPr varScale="1">
        <p:scale>
          <a:sx n="54" d="100"/>
          <a:sy n="54" d="100"/>
        </p:scale>
        <p:origin x="1171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5429A-6CB5-4FB0-AB87-6B4802B76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blinds dir="vert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81200" y="228600"/>
            <a:ext cx="5791200" cy="2896563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solidFill>
                  <a:srgbClr val="002060"/>
                </a:solidFill>
              </a:rPr>
              <a:t>Описание педагогического опыта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3429000"/>
            <a:ext cx="8763000" cy="1199704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Кондратьевой Натальи Васильевны, учителя русского языка и литературы МБОУ СОШ №3 р.п.Сосновоборск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и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572000"/>
            <a:ext cx="2438400" cy="228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685800"/>
            <a:ext cx="6324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Инновационные  технологии: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371600"/>
            <a:ext cx="7655922" cy="341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435F8D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</a:rPr>
              <a:t>Информационно-коммуникационные технологии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</a:rPr>
              <a:t>Технология проблемно-поискового обучения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</a:rPr>
              <a:t>Тестовые технологии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</a:rPr>
              <a:t>Проектная технология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</a:rPr>
              <a:t>Технология интеграции в образовании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</a:rPr>
              <a:t>Технология дифференцированного обучения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</a:rPr>
              <a:t>Технология использования игровых методов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002060"/>
                </a:solidFill>
              </a:rPr>
              <a:t>Здоровьесберегающие технологии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и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724400"/>
            <a:ext cx="2133600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533400"/>
            <a:ext cx="7554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ИКТ на уроках русского языка и литературы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скри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066800"/>
            <a:ext cx="5410200" cy="3043238"/>
          </a:xfrm>
          <a:prstGeom prst="rect">
            <a:avLst/>
          </a:prstGeom>
        </p:spPr>
      </p:pic>
      <p:pic>
        <p:nvPicPr>
          <p:cNvPr id="9" name="Рисунок 8" descr="Безымянный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3276600"/>
            <a:ext cx="5791200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и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48200"/>
            <a:ext cx="2438400" cy="2209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1000" y="533400"/>
            <a:ext cx="8382000" cy="3323987"/>
          </a:xfrm>
          <a:prstGeom prst="rect">
            <a:avLst/>
          </a:prstGeom>
          <a:solidFill>
            <a:schemeClr val="bg2"/>
          </a:solidFill>
          <a:ln>
            <a:solidFill>
              <a:srgbClr val="435F8D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«Урок – это зеркало общей и педагогической культуры учителя, мерило его интеллектуального богатства, показатель его кругозора, эрудиции», – писал известный педагог В.А.Сухомлинский</a:t>
            </a:r>
            <a:endParaRPr lang="ru-RU" sz="28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и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48200"/>
            <a:ext cx="2438400" cy="220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228600"/>
            <a:ext cx="8603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Проблемно-поисковое обучение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685801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Построение урока русского языка по технологии проблемного обучения</a:t>
            </a:r>
            <a:endParaRPr lang="ru-RU" sz="105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Урок русского языка по теме  «Формы слова»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90600" y="1447800"/>
          <a:ext cx="8001000" cy="5257801"/>
        </p:xfrm>
        <a:graphic>
          <a:graphicData uri="http://schemas.openxmlformats.org/drawingml/2006/table">
            <a:tbl>
              <a:tblPr/>
              <a:tblGrid>
                <a:gridCol w="1929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5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6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9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Анализ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35" marR="3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Учитель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35" marR="3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Ученик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35" marR="3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5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CC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Постановка учебной проблемы</a:t>
                      </a:r>
                      <a:endParaRPr lang="ru-RU" sz="1050" dirty="0">
                        <a:solidFill>
                          <a:srgbClr val="CC33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35" marR="3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Запишите слова 1 и 2 столбиков: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Земля       земляной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Земле       приземлиться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Земли      земледелец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 земле    подземный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какому принципу подобраны слова в столбиках?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35" marR="3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Это всё однокоренные слова, но разные части речи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35" marR="3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9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CC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выдвижение гипотезы</a:t>
                      </a:r>
                      <a:endParaRPr lang="ru-RU" sz="1050" dirty="0">
                        <a:solidFill>
                          <a:srgbClr val="CC33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35" marR="3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Давайте проверим, определим части речи.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 во втором столбике два прилагательных, значит, не это главное (аргумент).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Подумаем ещё…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35" marR="3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первом столбике –существительные, во втором – разные части речи (ошибочная гипотеза)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Разное строение слов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050" b="1" dirty="0">
                          <a:solidFill>
                            <a:srgbClr val="CC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вывод)</a:t>
                      </a:r>
                      <a:endParaRPr lang="ru-RU" sz="1050" dirty="0">
                        <a:solidFill>
                          <a:srgbClr val="CC33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35" marR="3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rgbClr val="CC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Подводящий</a:t>
                      </a:r>
                      <a:endParaRPr lang="ru-RU" sz="1050" dirty="0">
                        <a:solidFill>
                          <a:srgbClr val="CC33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rgbClr val="CC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к теме диалог</a:t>
                      </a:r>
                      <a:endParaRPr lang="ru-RU" sz="1050" dirty="0">
                        <a:solidFill>
                          <a:srgbClr val="CC33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35" marR="3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Проверим, разберите слова по составу.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Что получилось?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35" marR="3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 них разное строение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первом столбике меняется только окончание, во </a:t>
                      </a:r>
                      <a:r>
                        <a:rPr lang="ru-RU" sz="105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втором-изменяются</a:t>
                      </a: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суффиксы, приставки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35" marR="3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52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rgbClr val="CC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Подводящий</a:t>
                      </a:r>
                      <a:endParaRPr lang="ru-RU" sz="1050" dirty="0">
                        <a:solidFill>
                          <a:srgbClr val="CC33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rgbClr val="CC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к теме диалог</a:t>
                      </a:r>
                      <a:endParaRPr lang="ru-RU" sz="1050" dirty="0">
                        <a:solidFill>
                          <a:srgbClr val="CC33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35" marR="3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Изменилось ли лексическое значение   слова в 1 столбике? А что изменилось? 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 во втором?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 вы думаете, какие слова можно назвать </a:t>
                      </a:r>
                      <a:r>
                        <a:rPr lang="ru-RU" sz="1050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однокоренными,а</a:t>
                      </a:r>
                      <a:r>
                        <a:rPr lang="ru-RU" sz="10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какие-формой</a:t>
                      </a:r>
                      <a:r>
                        <a:rPr lang="ru-RU" sz="10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одного и того же слова? Почему?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35" marR="3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Нет, содержание слова не изменилось, изменилось лишь его число и падеж.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Меняется и строение , и значение слова</a:t>
                      </a:r>
                      <a:r>
                        <a:rPr lang="ru-RU" sz="1050" b="1" dirty="0">
                          <a:solidFill>
                            <a:srgbClr val="CC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.(2 вывод)</a:t>
                      </a:r>
                      <a:endParaRPr lang="ru-RU" sz="1050" dirty="0">
                        <a:solidFill>
                          <a:srgbClr val="CC33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Форма слова образуется при изменении окончания одного и того же слова, а однокоренные –при изменении значимых частей слова, лексическое значение этих слов отличается.  </a:t>
                      </a:r>
                      <a:r>
                        <a:rPr lang="ru-RU" sz="1050" b="1" dirty="0">
                          <a:solidFill>
                            <a:srgbClr val="CC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(общий вывод)</a:t>
                      </a:r>
                      <a:endParaRPr lang="ru-RU" sz="1050" dirty="0">
                        <a:solidFill>
                          <a:srgbClr val="CC33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35" marR="3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2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CC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Формулировка темы</a:t>
                      </a:r>
                      <a:endParaRPr lang="ru-RU" sz="1050" dirty="0">
                        <a:solidFill>
                          <a:srgbClr val="CC33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35" marR="3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Итак, над какой темой мы будем работать сегодня?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35" marR="3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Однокоренные слова и формы слов.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35" marR="3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CC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Воспроизведение</a:t>
                      </a:r>
                      <a:endParaRPr lang="ru-RU" sz="1050" dirty="0">
                        <a:solidFill>
                          <a:srgbClr val="CC33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35" marR="3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33835" marR="3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33835" marR="3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57200" y="533400"/>
          <a:ext cx="8001000" cy="5257801"/>
        </p:xfrm>
        <a:graphic>
          <a:graphicData uri="http://schemas.openxmlformats.org/drawingml/2006/table">
            <a:tbl>
              <a:tblPr/>
              <a:tblGrid>
                <a:gridCol w="1929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5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6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9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Анализ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35" marR="3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Учитель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35" marR="3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Ученик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35" marR="3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5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CC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Постановка учебной проблемы</a:t>
                      </a:r>
                      <a:endParaRPr lang="ru-RU" sz="1050" dirty="0">
                        <a:solidFill>
                          <a:srgbClr val="CC33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35" marR="3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Запишите слова 1 и 2 столбиков: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Земля       земляной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Земле       приземлиться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Земли      земледелец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 земле    подземный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какому принципу подобраны слова в столбиках?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35" marR="3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Это всё однокоренные слова, но разные части речи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35" marR="3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29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CC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выдвижение гипотезы</a:t>
                      </a:r>
                      <a:endParaRPr lang="ru-RU" sz="1050" dirty="0">
                        <a:solidFill>
                          <a:srgbClr val="CC33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35" marR="3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Давайте проверим, определим части речи.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 во втором столбике два прилагательных, значит, не это главное (аргумент).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Подумаем ещё…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35" marR="3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первом столбике –существительные, во втором – разные части речи (ошибочная гипотеза)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Разное строение слов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050" b="1" dirty="0">
                          <a:solidFill>
                            <a:srgbClr val="CC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вывод)</a:t>
                      </a:r>
                      <a:endParaRPr lang="ru-RU" sz="1050" dirty="0">
                        <a:solidFill>
                          <a:srgbClr val="CC33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35" marR="3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3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rgbClr val="CC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Подводящий</a:t>
                      </a:r>
                      <a:endParaRPr lang="ru-RU" sz="1050" dirty="0">
                        <a:solidFill>
                          <a:srgbClr val="CC33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rgbClr val="CC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к теме диалог</a:t>
                      </a:r>
                      <a:endParaRPr lang="ru-RU" sz="1050" dirty="0">
                        <a:solidFill>
                          <a:srgbClr val="CC33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35" marR="3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Проверим, разберите слова по составу.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Что получилось?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35" marR="3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 них разное строение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первом столбике меняется только окончание, во </a:t>
                      </a:r>
                      <a:r>
                        <a:rPr lang="ru-RU" sz="105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втором-изменяются</a:t>
                      </a: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суффиксы, приставки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35" marR="3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52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rgbClr val="CC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Подводящий</a:t>
                      </a:r>
                      <a:endParaRPr lang="ru-RU" sz="1050" dirty="0">
                        <a:solidFill>
                          <a:srgbClr val="CC33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1" dirty="0">
                          <a:solidFill>
                            <a:srgbClr val="CC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к теме диалог</a:t>
                      </a:r>
                      <a:endParaRPr lang="ru-RU" sz="1050" dirty="0">
                        <a:solidFill>
                          <a:srgbClr val="CC33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35" marR="3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Изменилось ли лексическое значение   слова в 1 столбике? А что изменилось? 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 во втором?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 вы думаете, какие слова можно назвать </a:t>
                      </a:r>
                      <a:r>
                        <a:rPr lang="ru-RU" sz="1050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однокоренными,а</a:t>
                      </a:r>
                      <a:r>
                        <a:rPr lang="ru-RU" sz="10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какие-формой</a:t>
                      </a:r>
                      <a:r>
                        <a:rPr lang="ru-RU" sz="10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одного и того же слова? Почему?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35" marR="3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Нет, содержание слова не изменилось, изменилось лишь его число и падеж.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Меняется и строение , и значение слова</a:t>
                      </a:r>
                      <a:r>
                        <a:rPr lang="ru-RU" sz="1050" b="1" dirty="0">
                          <a:solidFill>
                            <a:srgbClr val="CC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.(2 вывод)</a:t>
                      </a:r>
                      <a:endParaRPr lang="ru-RU" sz="1050" dirty="0">
                        <a:solidFill>
                          <a:srgbClr val="CC33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Форма слова образуется при изменении окончания одного и того же слова, а однокоренные –при изменении значимых частей слова, лексическое значение этих слов отличается.  </a:t>
                      </a:r>
                      <a:r>
                        <a:rPr lang="ru-RU" sz="1050" b="1" dirty="0">
                          <a:solidFill>
                            <a:srgbClr val="CC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(общий вывод)</a:t>
                      </a:r>
                      <a:endParaRPr lang="ru-RU" sz="1050" dirty="0">
                        <a:solidFill>
                          <a:srgbClr val="CC33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35" marR="3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2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CC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Формулировка темы</a:t>
                      </a:r>
                      <a:endParaRPr lang="ru-RU" sz="1050" dirty="0">
                        <a:solidFill>
                          <a:srgbClr val="CC33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35" marR="3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Итак, над какой темой мы будем работать сегодня?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35" marR="3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Однокоренные слова и формы слов.</a:t>
                      </a: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35" marR="3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i="1" dirty="0">
                          <a:solidFill>
                            <a:srgbClr val="CC33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Воспроизведение</a:t>
                      </a:r>
                      <a:endParaRPr lang="ru-RU" sz="1050" dirty="0">
                        <a:solidFill>
                          <a:srgbClr val="CC33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835" marR="3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33835" marR="3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50" dirty="0">
                        <a:solidFill>
                          <a:srgbClr val="002060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33835" marR="338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и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48200"/>
            <a:ext cx="2438400" cy="220980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90600" y="762000"/>
          <a:ext cx="7772400" cy="5165541"/>
        </p:xfrm>
        <a:graphic>
          <a:graphicData uri="http://schemas.openxmlformats.org/drawingml/2006/table">
            <a:tbl>
              <a:tblPr/>
              <a:tblGrid>
                <a:gridCol w="1842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1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8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04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Анализ</a:t>
                      </a:r>
                      <a:endParaRPr lang="ru-RU" sz="11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Учитель</a:t>
                      </a:r>
                      <a:endParaRPr lang="ru-RU" sz="11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Ученик</a:t>
                      </a:r>
                      <a:endParaRPr lang="ru-RU" sz="11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7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Создание проблемной ситуации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-Запишите словосочетания, обозначьте изученные орфограммы</a:t>
                      </a:r>
                      <a:endParaRPr lang="ru-RU" sz="11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Распевать </a:t>
                      </a:r>
                      <a:r>
                        <a:rPr lang="ru-RU" sz="11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песни-петь</a:t>
                      </a:r>
                      <a:endParaRPr lang="ru-RU" sz="11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Сбежать вниз –бег</a:t>
                      </a:r>
                      <a:endParaRPr lang="ru-RU" sz="11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ПредлОгать</a:t>
                      </a: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 дружбу -предлог</a:t>
                      </a:r>
                      <a:endParaRPr lang="ru-RU" sz="11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4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Побуждение к осознанию противоречия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Побуждение к проблеме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-Давайте проверим  написание последнего глагола по словарю.</a:t>
                      </a:r>
                      <a:endParaRPr lang="ru-RU" sz="11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-Исправим ошибку. Итак, над каким правилом  мы работали?</a:t>
                      </a:r>
                      <a:endParaRPr lang="ru-RU" sz="11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-Как мы проверяли слова?</a:t>
                      </a:r>
                      <a:endParaRPr lang="ru-RU" sz="11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-Применимо ли это правило в последнем  случае?</a:t>
                      </a:r>
                      <a:endParaRPr lang="ru-RU" sz="11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-Чем же мы будем сегодня заниматься?</a:t>
                      </a:r>
                      <a:endParaRPr lang="ru-RU" sz="11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-Здесь написано </a:t>
                      </a:r>
                      <a:r>
                        <a:rPr lang="ru-RU" sz="11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предлАгать</a:t>
                      </a: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Безударная гласная в корне слова, проверяемая ударением.</a:t>
                      </a:r>
                      <a:endParaRPr lang="ru-RU" sz="11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-Безударную гласную ставили под ударение.</a:t>
                      </a:r>
                      <a:endParaRPr lang="ru-RU" sz="11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-Нет</a:t>
                      </a:r>
                      <a:endParaRPr lang="ru-RU" sz="11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-Изучать новое правило о правописании безударных гласных.</a:t>
                      </a:r>
                      <a:endParaRPr lang="ru-RU" sz="11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2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Побуждение к гипотезе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Побуждение к проверке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-Найти нужное правило нам помогут слова на доске.</a:t>
                      </a:r>
                      <a:endParaRPr lang="ru-RU" sz="11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-Что заметили? Есть ли какие-то предположения?</a:t>
                      </a:r>
                      <a:endParaRPr lang="ru-RU" sz="11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-Как это можно проверить?</a:t>
                      </a:r>
                      <a:endParaRPr lang="ru-RU" sz="11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-Выполняйте.</a:t>
                      </a:r>
                      <a:endParaRPr lang="ru-RU" sz="11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-Сформулируйте правило</a:t>
                      </a:r>
                      <a:endParaRPr lang="ru-RU" sz="11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Разложить, прилагать, приложение, предлагать, положить, излагать</a:t>
                      </a:r>
                      <a:endParaRPr lang="ru-RU" sz="11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-Перед «г» пишется –а, перед «ж»  -о.</a:t>
                      </a:r>
                      <a:endParaRPr lang="ru-RU" sz="11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-Распределить в два столбика.</a:t>
                      </a:r>
                      <a:endParaRPr lang="ru-RU" sz="11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-Подобрать ещё примеры.</a:t>
                      </a:r>
                      <a:endParaRPr lang="ru-RU" sz="11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-В корнях –лаг/лож- ….</a:t>
                      </a:r>
                      <a:endParaRPr lang="ru-RU" sz="11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7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Задание на формулирование  темы</a:t>
                      </a:r>
                      <a:endParaRPr lang="ru-RU" sz="11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 Какую же тему мы сегодня изучили?</a:t>
                      </a:r>
                      <a:endParaRPr lang="ru-RU" sz="11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-Так… ещё какие  варианты?</a:t>
                      </a:r>
                      <a:endParaRPr lang="ru-RU" sz="11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-Сверьте вашу формулировку с  материалом учебника</a:t>
                      </a:r>
                      <a:endParaRPr lang="ru-RU" sz="11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-Оформите правило графически в схеме.</a:t>
                      </a:r>
                      <a:endParaRPr lang="ru-RU" sz="11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-Правописание безударных гласных  О,А</a:t>
                      </a:r>
                      <a:endParaRPr lang="ru-RU" sz="11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35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-Правописание безударных гласных  О,А в корнях  -лаг/лож-</a:t>
                      </a:r>
                      <a:endParaRPr lang="ru-RU" sz="11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970" marR="5097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990600" y="-114300"/>
            <a:ext cx="701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Урок русского языка по теме «Правописание корней  -лаг/ лож-»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457200"/>
            <a:ext cx="51988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Проектная деятельность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книги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48200"/>
            <a:ext cx="2438400" cy="2209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4800" y="1066800"/>
            <a:ext cx="80010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Метод проектов </a:t>
            </a:r>
            <a:r>
              <a:rPr lang="ru-RU" dirty="0" smtClean="0">
                <a:solidFill>
                  <a:srgbClr val="002060"/>
                </a:solidFill>
              </a:rPr>
              <a:t>позволяет формировать такие </a:t>
            </a:r>
            <a:r>
              <a:rPr lang="ru-RU" b="1" dirty="0" smtClean="0">
                <a:solidFill>
                  <a:srgbClr val="002060"/>
                </a:solidFill>
              </a:rPr>
              <a:t>качества личности</a:t>
            </a:r>
            <a:r>
              <a:rPr lang="ru-RU" dirty="0" smtClean="0">
                <a:solidFill>
                  <a:srgbClr val="002060"/>
                </a:solidFill>
              </a:rPr>
              <a:t>, как коммуникабельность, ответственность, дисциплинированность,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 умение поддерживать нормальный психологический климат в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 коллективе и формировать лидерские качества.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2819401"/>
            <a:ext cx="8077200" cy="21698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Проекты </a:t>
            </a:r>
            <a:r>
              <a:rPr lang="ru-RU" dirty="0" smtClean="0">
                <a:solidFill>
                  <a:srgbClr val="002060"/>
                </a:solidFill>
              </a:rPr>
              <a:t>очень разнообразны по форме, содержанию, по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количеству участников, по продолжительности исполнения. Формы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 реализации проекта также различны: это может быть статья, доклад на конференцию, стенгазета, </a:t>
            </a:r>
            <a:r>
              <a:rPr lang="ru-RU" dirty="0" err="1" smtClean="0">
                <a:solidFill>
                  <a:srgbClr val="002060"/>
                </a:solidFill>
              </a:rPr>
              <a:t>мультимедийная</a:t>
            </a:r>
            <a:r>
              <a:rPr lang="ru-RU" dirty="0" smtClean="0">
                <a:solidFill>
                  <a:srgbClr val="002060"/>
                </a:solidFill>
              </a:rPr>
              <a:t> презентация,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творческий отчет, </a:t>
            </a:r>
            <a:r>
              <a:rPr lang="ru-RU" b="1" dirty="0" err="1" smtClean="0">
                <a:solidFill>
                  <a:srgbClr val="002060"/>
                </a:solidFill>
              </a:rPr>
              <a:t>инсценирование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и т.д.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и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71800" y="4191000"/>
            <a:ext cx="2438400" cy="251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304800"/>
            <a:ext cx="8104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Инсценирование сказки, басни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1"/>
            <a:ext cx="500840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10000"/>
            <a:ext cx="5039540" cy="283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1066800"/>
            <a:ext cx="4953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ниги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876800"/>
            <a:ext cx="2438400" cy="220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685800"/>
            <a:ext cx="7155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Технология   интеграции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3000" y="1524000"/>
            <a:ext cx="7467600" cy="3477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31788" indent="-331788">
              <a:lnSpc>
                <a:spcPct val="150000"/>
              </a:lnSpc>
              <a:spcBef>
                <a:spcPts val="600"/>
              </a:spcBef>
              <a:buClr>
                <a:srgbClr val="003366"/>
              </a:buClr>
              <a:buSzPct val="75000"/>
              <a:buFont typeface="Wingdings" charset="2"/>
              <a:buChar char="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ru-RU" sz="2000" dirty="0" smtClean="0">
                <a:solidFill>
                  <a:srgbClr val="002060"/>
                </a:solidFill>
                <a:latin typeface="+mj-lt"/>
                <a:ea typeface="MS Gothic" charset="-128"/>
              </a:rPr>
              <a:t>«Все, что находится во взаимной связи, должно преподаваться в такой же связи».</a:t>
            </a:r>
          </a:p>
          <a:p>
            <a:pPr marL="338138" indent="-331788">
              <a:lnSpc>
                <a:spcPct val="150000"/>
              </a:lnSpc>
              <a:spcBef>
                <a:spcPts val="600"/>
              </a:spcBef>
              <a:buClrTx/>
              <a:buSzPct val="75000"/>
              <a:buFontTx/>
              <a:buNone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ru-RU" sz="2000" dirty="0" smtClean="0">
                <a:solidFill>
                  <a:srgbClr val="002060"/>
                </a:solidFill>
                <a:latin typeface="+mj-lt"/>
                <a:ea typeface="MS Gothic" charset="-128"/>
              </a:rPr>
              <a:t>                    Ян </a:t>
            </a:r>
            <a:r>
              <a:rPr lang="ru-RU" sz="2000" dirty="0" err="1" smtClean="0">
                <a:solidFill>
                  <a:srgbClr val="002060"/>
                </a:solidFill>
                <a:latin typeface="+mj-lt"/>
                <a:ea typeface="MS Gothic" charset="-128"/>
              </a:rPr>
              <a:t>Амос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ea typeface="MS Gothic" charset="-128"/>
              </a:rPr>
              <a:t> Коменский «Великая дидактика»</a:t>
            </a:r>
          </a:p>
          <a:p>
            <a:pPr marL="331788" indent="-331788">
              <a:lnSpc>
                <a:spcPct val="150000"/>
              </a:lnSpc>
              <a:spcBef>
                <a:spcPts val="600"/>
              </a:spcBef>
              <a:buClr>
                <a:srgbClr val="003366"/>
              </a:buClr>
              <a:buSzPct val="75000"/>
              <a:buFont typeface="Wingdings" charset="2"/>
              <a:buChar char=""/>
              <a:tabLst>
                <a:tab pos="331788" algn="l"/>
                <a:tab pos="779463" algn="l"/>
                <a:tab pos="1228725" algn="l"/>
                <a:tab pos="1677988" algn="l"/>
                <a:tab pos="2127250" algn="l"/>
                <a:tab pos="2576513" algn="l"/>
                <a:tab pos="3025775" algn="l"/>
                <a:tab pos="3475038" algn="l"/>
                <a:tab pos="3924300" algn="l"/>
                <a:tab pos="4373563" algn="l"/>
                <a:tab pos="4822825" algn="l"/>
                <a:tab pos="5272088" algn="l"/>
                <a:tab pos="5721350" algn="l"/>
                <a:tab pos="6170613" algn="l"/>
                <a:tab pos="6619875" algn="l"/>
                <a:tab pos="7069138" algn="l"/>
                <a:tab pos="7518400" algn="l"/>
                <a:tab pos="7967663" algn="l"/>
                <a:tab pos="8416925" algn="l"/>
                <a:tab pos="8866188" algn="l"/>
                <a:tab pos="9315450" algn="l"/>
              </a:tabLst>
              <a:defRPr/>
            </a:pPr>
            <a:r>
              <a:rPr lang="ru-RU" sz="2000" dirty="0" smtClean="0">
                <a:solidFill>
                  <a:srgbClr val="002060"/>
                </a:solidFill>
                <a:latin typeface="+mj-lt"/>
                <a:ea typeface="MS Gothic" charset="-128"/>
              </a:rPr>
              <a:t>Использование межпредметных связей в системе дифференцированного, </a:t>
            </a:r>
            <a:r>
              <a:rPr lang="ru-RU" sz="2000" dirty="0" err="1" smtClean="0">
                <a:solidFill>
                  <a:srgbClr val="002060"/>
                </a:solidFill>
                <a:latin typeface="+mj-lt"/>
                <a:ea typeface="MS Gothic" charset="-128"/>
              </a:rPr>
              <a:t>попредметного</a:t>
            </a:r>
            <a:r>
              <a:rPr lang="ru-RU" sz="2000" dirty="0" smtClean="0">
                <a:solidFill>
                  <a:srgbClr val="002060"/>
                </a:solidFill>
                <a:latin typeface="+mj-lt"/>
                <a:ea typeface="MS Gothic" charset="-128"/>
              </a:rPr>
              <a:t> обучения 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  <a:ea typeface="MS Gothic" charset="-128"/>
              </a:rPr>
              <a:t>способствует активизации познавательной деятельности школьников.</a:t>
            </a:r>
            <a:endParaRPr lang="ru-RU" sz="2000" b="1" dirty="0">
              <a:solidFill>
                <a:srgbClr val="002060"/>
              </a:solidFill>
              <a:latin typeface="+mj-lt"/>
              <a:ea typeface="MS Gothic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и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648200"/>
            <a:ext cx="2438400" cy="2209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0600" y="685800"/>
            <a:ext cx="7619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Преимущество интегрированных уроков </a:t>
            </a:r>
            <a:endParaRPr lang="ru-RU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1676400"/>
            <a:ext cx="7391400" cy="30008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35F8D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Интегрированный урок имеет </a:t>
            </a:r>
            <a:r>
              <a:rPr lang="ru-RU" b="1" dirty="0" smtClean="0">
                <a:solidFill>
                  <a:srgbClr val="002060"/>
                </a:solidFill>
              </a:rPr>
              <a:t>психологическое преимущество</a:t>
            </a:r>
            <a:r>
              <a:rPr lang="ru-RU" dirty="0" smtClean="0">
                <a:solidFill>
                  <a:srgbClr val="002060"/>
                </a:solidFill>
              </a:rPr>
              <a:t>: пробуждает интерес к предмету, снимает напряженность, неуверенность, помогает сознательному усвоению подробностей, фактов, деталей -  тем самым </a:t>
            </a:r>
            <a:r>
              <a:rPr lang="ru-RU" b="1" dirty="0" smtClean="0">
                <a:solidFill>
                  <a:srgbClr val="002060"/>
                </a:solidFill>
              </a:rPr>
              <a:t>обеспечивает формирование творческих способностей </a:t>
            </a:r>
            <a:r>
              <a:rPr lang="ru-RU" dirty="0" smtClean="0">
                <a:solidFill>
                  <a:srgbClr val="002060"/>
                </a:solidFill>
              </a:rPr>
              <a:t>учащихся, так как позволяет внести не только учебную, но и исследовательскую деятельность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5" descr="IMG_775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343400"/>
            <a:ext cx="3581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685800"/>
          </a:xfrm>
        </p:spPr>
        <p:txBody>
          <a:bodyPr/>
          <a:lstStyle/>
          <a:p>
            <a:pPr algn="ctr">
              <a:defRPr/>
            </a:pPr>
            <a:r>
              <a:rPr lang="ru-RU" sz="2800" b="1" i="1" dirty="0" smtClean="0">
                <a:solidFill>
                  <a:schemeClr val="tx1">
                    <a:lumMod val="50000"/>
                  </a:schemeClr>
                </a:solidFill>
                <a:cs typeface="Times New Roman" pitchFamily="18" charset="0"/>
              </a:rPr>
              <a:t>Кондратьева Наталья Васильевна</a:t>
            </a:r>
          </a:p>
        </p:txBody>
      </p:sp>
      <p:sp>
        <p:nvSpPr>
          <p:cNvPr id="3076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67200" y="1524000"/>
            <a:ext cx="4697413" cy="5105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ru-RU" sz="1600" i="1" u="sng" dirty="0" smtClean="0">
                <a:solidFill>
                  <a:schemeClr val="tx1">
                    <a:lumMod val="50000"/>
                  </a:schemeClr>
                </a:solidFill>
              </a:rPr>
              <a:t>Должность:</a:t>
            </a: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учитель русского языка и литературы  МБОУ СОШ №3 р.п. Сосновоборск </a:t>
            </a:r>
          </a:p>
          <a:p>
            <a:pPr>
              <a:lnSpc>
                <a:spcPct val="80000"/>
              </a:lnSpc>
              <a:defRPr/>
            </a:pPr>
            <a:r>
              <a:rPr lang="ru-RU" sz="1600" i="1" u="sng" dirty="0" smtClean="0">
                <a:solidFill>
                  <a:schemeClr val="tx1">
                    <a:lumMod val="50000"/>
                  </a:schemeClr>
                </a:solidFill>
              </a:rPr>
              <a:t>Образование:</a:t>
            </a: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высшее, Саранский государственный  университет имени </a:t>
            </a:r>
          </a:p>
          <a:p>
            <a:pPr>
              <a:lnSpc>
                <a:spcPct val="80000"/>
              </a:lnSpc>
              <a:defRPr/>
            </a:pP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Н.П. Огарева филологический факультет</a:t>
            </a:r>
            <a:endParaRPr lang="ru-RU" sz="16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600" i="1" u="sng" dirty="0" smtClean="0">
                <a:solidFill>
                  <a:schemeClr val="tx1">
                    <a:lumMod val="50000"/>
                  </a:schemeClr>
                </a:solidFill>
              </a:rPr>
              <a:t>Специальность: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 филология.</a:t>
            </a:r>
          </a:p>
          <a:p>
            <a:pPr>
              <a:lnSpc>
                <a:spcPct val="80000"/>
              </a:lnSpc>
              <a:defRPr/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600" i="1" u="sng" dirty="0" smtClean="0">
                <a:solidFill>
                  <a:schemeClr val="tx1">
                    <a:lumMod val="50000"/>
                  </a:schemeClr>
                </a:solidFill>
              </a:rPr>
              <a:t>Год окончания:</a:t>
            </a: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1999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год. </a:t>
            </a:r>
          </a:p>
          <a:p>
            <a:pPr>
              <a:lnSpc>
                <a:spcPct val="80000"/>
              </a:lnSpc>
              <a:defRPr/>
            </a:pPr>
            <a:r>
              <a:rPr lang="ru-RU" sz="1600" i="1" u="sng" dirty="0" smtClean="0">
                <a:solidFill>
                  <a:schemeClr val="tx1">
                    <a:lumMod val="50000"/>
                  </a:schemeClr>
                </a:solidFill>
              </a:rPr>
              <a:t>Стаж:</a:t>
            </a: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Общий - 19 лет.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       Педагогический – 9 лет 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       В данном учреждении - 9  лет.</a:t>
            </a:r>
          </a:p>
          <a:p>
            <a:pPr>
              <a:lnSpc>
                <a:spcPct val="80000"/>
              </a:lnSpc>
              <a:defRPr/>
            </a:pPr>
            <a:r>
              <a:rPr lang="ru-RU" sz="1600" i="1" u="sng" dirty="0" smtClean="0">
                <a:solidFill>
                  <a:schemeClr val="tx1">
                    <a:lumMod val="50000"/>
                  </a:schemeClr>
                </a:solidFill>
              </a:rPr>
              <a:t>Курсовая переподготовка:</a:t>
            </a:r>
            <a:r>
              <a:rPr lang="ru-RU" sz="1600" i="1" dirty="0" smtClean="0">
                <a:solidFill>
                  <a:schemeClr val="tx1">
                    <a:lumMod val="50000"/>
                  </a:schemeClr>
                </a:solidFill>
              </a:rPr>
              <a:t>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     « Методика преподавания учебных дисциплин. Актуальные проблемы преподавания русского языка и литературы в условиях перехода на ФГОС ООО» 108 часов с 12.10.2015г. – 31.10.2015г. ГАОУ ДПО 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«Институт регионального развития Пензенской области». «Русский язык и литература от первого урока и до выпускного экзамена» 108 часов с 13.10 2018-13.01.2019г. «Центр </a:t>
            </a:r>
            <a:r>
              <a:rPr lang="ru-RU" sz="1600" dirty="0" err="1" smtClean="0">
                <a:solidFill>
                  <a:schemeClr val="tx1">
                    <a:lumMod val="50000"/>
                  </a:schemeClr>
                </a:solidFill>
              </a:rPr>
              <a:t>онлайн-обучения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tx1">
                    <a:lumMod val="50000"/>
                  </a:schemeClr>
                </a:solidFill>
              </a:rPr>
              <a:t>Нетология-груп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»</a:t>
            </a:r>
            <a:endParaRPr lang="ru-RU" sz="1600" i="1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600" i="1" u="sng" dirty="0" smtClean="0">
                <a:solidFill>
                  <a:schemeClr val="tx1">
                    <a:lumMod val="50000"/>
                  </a:schemeClr>
                </a:solidFill>
              </a:rPr>
              <a:t>Квалификационная категория: первая</a:t>
            </a: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.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sz="17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1700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ru-RU" sz="1700" dirty="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IMG_20190208_15492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524000"/>
            <a:ext cx="3527028" cy="4648199"/>
          </a:xfrm>
        </p:spPr>
      </p:pic>
    </p:spTree>
  </p:cSld>
  <p:clrMapOvr>
    <a:masterClrMapping/>
  </p:clrMapOvr>
  <p:transition spd="med">
    <p:blinds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и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648200"/>
            <a:ext cx="2438400" cy="236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3200" y="838200"/>
            <a:ext cx="4605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Игровая   технология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524000"/>
            <a:ext cx="815340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C3399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«Третий лишний»:</a:t>
            </a:r>
            <a:r>
              <a:rPr lang="ru-RU" dirty="0" smtClean="0">
                <a:solidFill>
                  <a:srgbClr val="002060"/>
                </a:solidFill>
              </a:rPr>
              <a:t>найти слово, не соответствующее определённому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правилу, части, речи, смыслу и т.д.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Например: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Лимонный, карманный, соломенный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Горяч, могуч, плач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Революция, циркуль, нация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3429000"/>
            <a:ext cx="431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Игра «Помоги Пете </a:t>
            </a:r>
            <a:r>
              <a:rPr lang="ru-RU" b="1" dirty="0" err="1" smtClean="0">
                <a:solidFill>
                  <a:srgbClr val="002060"/>
                </a:solidFill>
              </a:rPr>
              <a:t>Ошибкину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3810000"/>
            <a:ext cx="652506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435F8D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слове </a:t>
            </a:r>
            <a:r>
              <a:rPr lang="ru-RU" i="1" dirty="0" smtClean="0">
                <a:solidFill>
                  <a:srgbClr val="002060"/>
                </a:solidFill>
              </a:rPr>
              <a:t>вьюга</a:t>
            </a:r>
            <a:r>
              <a:rPr lang="ru-RU" dirty="0" smtClean="0">
                <a:solidFill>
                  <a:srgbClr val="002060"/>
                </a:solidFill>
              </a:rPr>
              <a:t> Петя </a:t>
            </a:r>
            <a:r>
              <a:rPr lang="ru-RU" dirty="0" err="1" smtClean="0">
                <a:solidFill>
                  <a:srgbClr val="002060"/>
                </a:solidFill>
              </a:rPr>
              <a:t>Ошибкин</a:t>
            </a:r>
            <a:r>
              <a:rPr lang="ru-RU" dirty="0" smtClean="0">
                <a:solidFill>
                  <a:srgbClr val="002060"/>
                </a:solidFill>
              </a:rPr>
              <a:t> написал </a:t>
            </a:r>
            <a:r>
              <a:rPr lang="ru-RU" i="1" dirty="0" smtClean="0">
                <a:solidFill>
                  <a:srgbClr val="002060"/>
                </a:solidFill>
              </a:rPr>
              <a:t>Ъ</a:t>
            </a:r>
            <a:r>
              <a:rPr lang="ru-RU" dirty="0" smtClean="0">
                <a:solidFill>
                  <a:srgbClr val="002060"/>
                </a:solidFill>
              </a:rPr>
              <a:t>, так объяснив выбор </a:t>
            </a:r>
            <a:r>
              <a:rPr lang="ru-RU" dirty="0" err="1" smtClean="0">
                <a:solidFill>
                  <a:srgbClr val="002060"/>
                </a:solidFill>
              </a:rPr>
              <a:t>орфограммы:после</a:t>
            </a:r>
            <a:r>
              <a:rPr lang="ru-RU" dirty="0" smtClean="0">
                <a:solidFill>
                  <a:srgbClr val="002060"/>
                </a:solidFill>
              </a:rPr>
              <a:t> приставки в- перед гласной </a:t>
            </a:r>
            <a:r>
              <a:rPr lang="ru-RU" dirty="0" err="1" smtClean="0">
                <a:solidFill>
                  <a:srgbClr val="002060"/>
                </a:solidFill>
              </a:rPr>
              <a:t>ю</a:t>
            </a:r>
            <a:r>
              <a:rPr lang="ru-RU" dirty="0" smtClean="0">
                <a:solidFill>
                  <a:srgbClr val="002060"/>
                </a:solidFill>
              </a:rPr>
              <a:t>, с которой начинается корень юг, пишется </a:t>
            </a:r>
            <a:r>
              <a:rPr lang="ru-RU" dirty="0" err="1" smtClean="0">
                <a:solidFill>
                  <a:srgbClr val="002060"/>
                </a:solidFill>
              </a:rPr>
              <a:t>Ъ.Согласны</a:t>
            </a:r>
            <a:r>
              <a:rPr lang="ru-RU" dirty="0" smtClean="0">
                <a:solidFill>
                  <a:srgbClr val="002060"/>
                </a:solidFill>
              </a:rPr>
              <a:t> ли вы с Петей?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и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48200"/>
            <a:ext cx="2438400" cy="2514600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>
          <a:xfrm>
            <a:off x="304800" y="1371600"/>
            <a:ext cx="7391400" cy="1295400"/>
          </a:xfrm>
          <a:prstGeom prst="homePlat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Может ли троечник быть лучшим</a:t>
            </a:r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924800" y="1295400"/>
            <a:ext cx="685800" cy="156966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ru-RU" sz="9600" b="1" dirty="0" smtClean="0">
                <a:solidFill>
                  <a:srgbClr val="435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Che" pitchFamily="49" charset="-127"/>
                <a:ea typeface="BatangChe" pitchFamily="49" charset="-127"/>
              </a:rPr>
              <a:t>?</a:t>
            </a:r>
            <a:endParaRPr lang="ru-RU" sz="9600" b="1" dirty="0">
              <a:solidFill>
                <a:srgbClr val="435F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962400"/>
            <a:ext cx="7848600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435F8D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Продолжите ряд еще четырьмя словами:</a:t>
            </a:r>
          </a:p>
          <a:p>
            <a:r>
              <a:rPr lang="ru-RU" sz="2800" dirty="0" smtClean="0"/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доверять, решать, мирить…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807718" y="762000"/>
            <a:ext cx="640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1.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914400" y="3276600"/>
            <a:ext cx="640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и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48200"/>
            <a:ext cx="2438400" cy="251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685800"/>
            <a:ext cx="7543800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Вот как на первый вопрос отвечает 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А. П. Чехов: </a:t>
            </a:r>
          </a:p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Кирюха</a:t>
            </a:r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жил в кучерах у хороших людей и на весь округ считался лучшим троечником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3962400"/>
            <a:ext cx="5791200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435F8D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ТРО'ЕЧНИК</a:t>
            </a:r>
            <a:r>
              <a:rPr lang="ru-RU" b="1" baseline="30000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 [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шн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], а, 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м.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 Извозчик, ямщик на тройке (см. 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тройка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 в 5 знач.).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ТРО'ЕЧНИК</a:t>
            </a:r>
            <a:r>
              <a:rPr lang="ru-RU" b="1" baseline="30000" dirty="0" smtClean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 [</a:t>
            </a:r>
            <a:r>
              <a:rPr lang="ru-RU" i="1" dirty="0" err="1" smtClean="0">
                <a:solidFill>
                  <a:schemeClr val="accent5">
                    <a:lumMod val="75000"/>
                  </a:schemeClr>
                </a:solidFill>
              </a:rPr>
              <a:t>шн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], а, </a:t>
            </a:r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м.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 (школьное арго устар.). Посредственный ученик, получающий постоянно тройки (см. 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тройка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 в 3 знач.).</a:t>
            </a:r>
          </a:p>
          <a:p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и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48200"/>
            <a:ext cx="2438400" cy="251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1371600"/>
            <a:ext cx="7391400" cy="26776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«Абракадабра»</a:t>
            </a:r>
          </a:p>
          <a:p>
            <a:pPr algn="ctr"/>
            <a:endParaRPr lang="ru-RU" sz="2800" dirty="0" smtClean="0"/>
          </a:p>
          <a:p>
            <a:r>
              <a:rPr lang="ru-RU" sz="2800" dirty="0" smtClean="0">
                <a:solidFill>
                  <a:srgbClr val="435F8D"/>
                </a:solidFill>
              </a:rPr>
              <a:t>«Расшифруйте» запись (кто быстрее?) </a:t>
            </a:r>
          </a:p>
          <a:p>
            <a:endParaRPr lang="ru-RU" sz="2800" dirty="0" smtClean="0">
              <a:solidFill>
                <a:srgbClr val="435F8D"/>
              </a:solidFill>
            </a:endParaRPr>
          </a:p>
          <a:p>
            <a:r>
              <a:rPr lang="ru-RU" sz="2800" b="1" i="1" dirty="0" err="1" smtClean="0">
                <a:solidFill>
                  <a:srgbClr val="435F8D"/>
                </a:solidFill>
              </a:rPr>
              <a:t>гобытьра</a:t>
            </a:r>
            <a:r>
              <a:rPr lang="ru-RU" sz="2800" b="1" i="1" dirty="0" smtClean="0">
                <a:solidFill>
                  <a:srgbClr val="435F8D"/>
                </a:solidFill>
              </a:rPr>
              <a:t>, </a:t>
            </a:r>
            <a:r>
              <a:rPr lang="ru-RU" sz="2800" b="1" i="1" dirty="0" err="1" smtClean="0">
                <a:solidFill>
                  <a:srgbClr val="435F8D"/>
                </a:solidFill>
              </a:rPr>
              <a:t>ациквасра</a:t>
            </a:r>
            <a:r>
              <a:rPr lang="ru-RU" sz="2800" b="1" i="1" dirty="0" smtClean="0">
                <a:solidFill>
                  <a:srgbClr val="435F8D"/>
                </a:solidFill>
              </a:rPr>
              <a:t>, </a:t>
            </a:r>
            <a:r>
              <a:rPr lang="ru-RU" sz="2800" b="1" i="1" dirty="0" err="1" smtClean="0">
                <a:solidFill>
                  <a:srgbClr val="435F8D"/>
                </a:solidFill>
              </a:rPr>
              <a:t>олябок</a:t>
            </a:r>
            <a:r>
              <a:rPr lang="ru-RU" sz="2800" b="1" i="1" dirty="0" smtClean="0">
                <a:solidFill>
                  <a:srgbClr val="435F8D"/>
                </a:solidFill>
              </a:rPr>
              <a:t>, </a:t>
            </a:r>
            <a:r>
              <a:rPr lang="ru-RU" sz="2800" b="1" i="1" dirty="0" err="1" smtClean="0">
                <a:solidFill>
                  <a:srgbClr val="435F8D"/>
                </a:solidFill>
              </a:rPr>
              <a:t>ленлафь</a:t>
            </a:r>
            <a:endParaRPr lang="ru-RU" sz="2800" b="1" i="1" dirty="0" smtClean="0">
              <a:solidFill>
                <a:srgbClr val="435F8D"/>
              </a:solidFill>
            </a:endParaRPr>
          </a:p>
          <a:p>
            <a:endParaRPr lang="ru-RU" sz="2800" dirty="0">
              <a:solidFill>
                <a:srgbClr val="435F8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и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48200"/>
            <a:ext cx="2438400" cy="251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152400"/>
            <a:ext cx="7010400" cy="646331"/>
          </a:xfrm>
          <a:prstGeom prst="rect">
            <a:avLst/>
          </a:prstGeom>
          <a:noFill/>
          <a:ln w="28575">
            <a:solidFill>
              <a:srgbClr val="435F8D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435F8D"/>
                </a:solidFill>
              </a:rPr>
              <a:t>Раздел </a:t>
            </a:r>
            <a:r>
              <a:rPr lang="ru-RU" b="1" dirty="0" smtClean="0">
                <a:solidFill>
                  <a:srgbClr val="435F8D"/>
                </a:solidFill>
              </a:rPr>
              <a:t>«Повторение»</a:t>
            </a:r>
            <a:r>
              <a:rPr lang="ru-RU" dirty="0" smtClean="0">
                <a:solidFill>
                  <a:srgbClr val="435F8D"/>
                </a:solidFill>
              </a:rPr>
              <a:t>; тема урока – </a:t>
            </a:r>
            <a:r>
              <a:rPr lang="ru-RU" b="1" dirty="0" smtClean="0">
                <a:solidFill>
                  <a:srgbClr val="435F8D"/>
                </a:solidFill>
              </a:rPr>
              <a:t>«Имя существительное»</a:t>
            </a:r>
            <a:endParaRPr lang="ru-RU" b="1" dirty="0">
              <a:solidFill>
                <a:srgbClr val="435F8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219200"/>
            <a:ext cx="7924800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Ответ:</a:t>
            </a:r>
            <a:r>
              <a:rPr lang="ru-RU" sz="3200" dirty="0" smtClean="0"/>
              <a:t> </a:t>
            </a:r>
            <a:r>
              <a:rPr lang="ru-RU" sz="3200" b="1" i="1" dirty="0" smtClean="0">
                <a:solidFill>
                  <a:srgbClr val="435F8D"/>
                </a:solidFill>
              </a:rPr>
              <a:t>богатырь, красавица, яблоко, фланель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743200"/>
            <a:ext cx="8153400" cy="230832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435F8D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Вопросы и задания: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- Что объединяет все записанные слова?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- Какие признаки помогли вам сделать такой вывод?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</a:rPr>
              <a:t> На какие группы мы можете разделить эти слова? (Групповое задание.)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Победили!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5181600"/>
            <a:ext cx="1488000" cy="111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53000" y="5638800"/>
            <a:ext cx="39624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bg2">
                <a:lumMod val="90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Побеждает группа, которая сможет найти большее число вариантов группировки слов</a:t>
            </a:r>
            <a:r>
              <a:rPr lang="ru-RU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и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48200"/>
            <a:ext cx="2438400" cy="251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304800"/>
            <a:ext cx="53340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435F8D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Орфоэпические разминки: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 подбор рифм;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 сочинение </a:t>
            </a:r>
            <a:r>
              <a:rPr lang="ru-RU" dirty="0" smtClean="0">
                <a:solidFill>
                  <a:srgbClr val="002060"/>
                </a:solidFill>
              </a:rPr>
              <a:t>мини-стихотворений</a:t>
            </a:r>
            <a:r>
              <a:rPr lang="ru-RU" sz="2000" dirty="0" smtClean="0">
                <a:solidFill>
                  <a:srgbClr val="002060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 завершение данных стихов и др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2362200"/>
            <a:ext cx="7620000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Кондитерская фабрика «Просторы»       </a:t>
            </a:r>
          </a:p>
          <a:p>
            <a:r>
              <a:rPr lang="ru-RU" sz="2400" dirty="0" smtClean="0"/>
              <a:t>Активно заключает __________ .          </a:t>
            </a:r>
          </a:p>
          <a:p>
            <a:r>
              <a:rPr lang="ru-RU" sz="2400" dirty="0" smtClean="0"/>
              <a:t>И будет отправлять на все курорты </a:t>
            </a:r>
          </a:p>
          <a:p>
            <a:r>
              <a:rPr lang="ru-RU" sz="2400" dirty="0" smtClean="0"/>
              <a:t>Конфеты, шоколад и даже ________ . </a:t>
            </a:r>
          </a:p>
          <a:p>
            <a:r>
              <a:rPr lang="ru-RU" sz="2400" dirty="0" smtClean="0"/>
              <a:t>А мы привыкли отдыхать с комфортом</a:t>
            </a:r>
          </a:p>
          <a:p>
            <a:r>
              <a:rPr lang="ru-RU" sz="2400" dirty="0" smtClean="0"/>
              <a:t>И кофе любим пить с клубничным _______.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1905000"/>
            <a:ext cx="7848600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С каким окончанием это способны сделать слова </a:t>
            </a:r>
            <a:r>
              <a:rPr lang="ru-RU" sz="2000" i="1" dirty="0" smtClean="0">
                <a:solidFill>
                  <a:srgbClr val="002060"/>
                </a:solidFill>
              </a:rPr>
              <a:t>берлога</a:t>
            </a:r>
            <a:r>
              <a:rPr lang="ru-RU" sz="2000" dirty="0" smtClean="0">
                <a:solidFill>
                  <a:srgbClr val="002060"/>
                </a:solidFill>
              </a:rPr>
              <a:t> и </a:t>
            </a:r>
            <a:r>
              <a:rPr lang="ru-RU" sz="2000" i="1" dirty="0" smtClean="0">
                <a:solidFill>
                  <a:srgbClr val="002060"/>
                </a:solidFill>
              </a:rPr>
              <a:t>сорока, а также глаголы</a:t>
            </a:r>
            <a:r>
              <a:rPr lang="ru-RU" sz="2000" dirty="0" smtClean="0">
                <a:solidFill>
                  <a:srgbClr val="002060"/>
                </a:solidFill>
              </a:rPr>
              <a:t>? 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 Какие позиционные чередования происходят на конце этой группы слов? </a:t>
            </a:r>
          </a:p>
          <a:p>
            <a:pPr>
              <a:buFontTx/>
              <a:buChar char="-"/>
            </a:pPr>
            <a:endParaRPr lang="ru-RU" sz="2000" dirty="0" smtClean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Групповая работа: 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«Кто больше?»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Соревнование: класс делится на группы и подбирает рифмы к слову </a:t>
            </a:r>
            <a:r>
              <a:rPr lang="ru-RU" sz="2000" i="1" dirty="0" smtClean="0">
                <a:solidFill>
                  <a:srgbClr val="002060"/>
                </a:solidFill>
              </a:rPr>
              <a:t>творог</a:t>
            </a:r>
            <a:r>
              <a:rPr lang="ru-RU" sz="2000" dirty="0" smtClean="0">
                <a:solidFill>
                  <a:srgbClr val="002060"/>
                </a:solidFill>
              </a:rPr>
              <a:t> (в соответствии с представленными моделями). 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6705600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solidFill>
              <a:srgbClr val="435F8D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435F8D"/>
                </a:solidFill>
              </a:rPr>
              <a:t>     Как слово </a:t>
            </a:r>
            <a:r>
              <a:rPr lang="ru-RU" sz="2000" b="1" dirty="0" err="1" smtClean="0">
                <a:solidFill>
                  <a:srgbClr val="435F8D"/>
                </a:solidFill>
              </a:rPr>
              <a:t>творóг</a:t>
            </a:r>
            <a:r>
              <a:rPr lang="ru-RU" sz="2000" b="1" dirty="0" smtClean="0">
                <a:solidFill>
                  <a:srgbClr val="435F8D"/>
                </a:solidFill>
              </a:rPr>
              <a:t> объединяет слова</a:t>
            </a:r>
          </a:p>
          <a:p>
            <a:endParaRPr lang="ru-RU" sz="2000" dirty="0" smtClean="0"/>
          </a:p>
          <a:p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козерог, урок, берлога, сорока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</a:rPr>
              <a:t>мочь, поволочь?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Рисунок 5" descr="Группа.jpg"/>
          <p:cNvPicPr>
            <a:picLocks noChangeAspect="1"/>
          </p:cNvPicPr>
          <p:nvPr/>
        </p:nvPicPr>
        <p:blipFill>
          <a:blip r:embed="rId2" cstate="print"/>
          <a:srcRect l="15794" t="14111" r="14034" b="15333"/>
          <a:stretch>
            <a:fillRect/>
          </a:stretch>
        </p:blipFill>
        <p:spPr>
          <a:xfrm>
            <a:off x="3733800" y="3200400"/>
            <a:ext cx="1143000" cy="762000"/>
          </a:xfrm>
          <a:prstGeom prst="rect">
            <a:avLst/>
          </a:prstGeom>
        </p:spPr>
      </p:pic>
      <p:pic>
        <p:nvPicPr>
          <p:cNvPr id="7" name="Рисунок 6" descr="книги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29200"/>
            <a:ext cx="2209800" cy="204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и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343400"/>
            <a:ext cx="2438400" cy="251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228600"/>
            <a:ext cx="4574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Групповая  работа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66800"/>
            <a:ext cx="4191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762000"/>
            <a:ext cx="3657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5814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и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876800"/>
            <a:ext cx="2438400" cy="251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15240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85801" y="4572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Дифференцированный  подход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7075" y="1901825"/>
            <a:ext cx="2606675" cy="25098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1600">
            <a:solidFill>
              <a:srgbClr val="C00000"/>
            </a:solidFill>
            <a:round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429000" y="2438400"/>
            <a:ext cx="2286000" cy="1205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rgbClr val="435F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Gothic" charset="-128"/>
                <a:cs typeface="Lucida Sans Unicode" charset="0"/>
              </a:rPr>
              <a:t>Упражнения, </a:t>
            </a:r>
          </a:p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rgbClr val="435F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Gothic" charset="-128"/>
                <a:cs typeface="Lucida Sans Unicode" charset="0"/>
              </a:rPr>
              <a:t>ориентированные </a:t>
            </a:r>
          </a:p>
          <a:p>
            <a:pPr algn="ctr"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 smtClean="0">
                <a:solidFill>
                  <a:srgbClr val="435F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Gothic" charset="-128"/>
                <a:cs typeface="Lucida Sans Unicode" charset="0"/>
              </a:rPr>
              <a:t>на:</a:t>
            </a:r>
            <a:endParaRPr lang="ru-RU" b="1" dirty="0">
              <a:solidFill>
                <a:srgbClr val="435F8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MS Gothic" charset="-128"/>
              <a:cs typeface="Lucida Sans Unicode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533400" y="1447800"/>
            <a:ext cx="2971800" cy="9398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 hangingPunct="1">
              <a:lnSpc>
                <a:spcPct val="102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435F8D"/>
                </a:solidFill>
                <a:latin typeface="Calibri" pitchFamily="34" charset="0"/>
              </a:rPr>
              <a:t>Сильных учащихся (упражнения повышенной трудности)</a:t>
            </a:r>
            <a:endParaRPr lang="ru-RU" dirty="0">
              <a:solidFill>
                <a:srgbClr val="435F8D"/>
              </a:solidFill>
              <a:latin typeface="Calibri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62600" y="1600200"/>
            <a:ext cx="3124200" cy="6573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 hangingPunct="1">
              <a:lnSpc>
                <a:spcPct val="102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435F8D"/>
                </a:solidFill>
                <a:latin typeface="Calibri" pitchFamily="34" charset="0"/>
              </a:rPr>
              <a:t>Работу учеников в паре  (взаимопроверка)</a:t>
            </a:r>
            <a:endParaRPr lang="ru-RU" dirty="0">
              <a:solidFill>
                <a:srgbClr val="435F8D"/>
              </a:solidFill>
              <a:latin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91000" y="4267200"/>
            <a:ext cx="4724400" cy="37484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hangingPunct="1">
              <a:lnSpc>
                <a:spcPct val="102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435F8D"/>
                </a:solidFill>
                <a:latin typeface="Calibri" pitchFamily="34" charset="0"/>
              </a:rPr>
              <a:t>Групповую деятельность школьников</a:t>
            </a:r>
            <a:endParaRPr lang="ru-RU" dirty="0">
              <a:solidFill>
                <a:srgbClr val="435F8D"/>
              </a:solidFill>
              <a:latin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0800000" flipV="1">
            <a:off x="381000" y="3733800"/>
            <a:ext cx="3047999" cy="6573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hangingPunct="1">
              <a:lnSpc>
                <a:spcPct val="102000"/>
              </a:lnSpc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435F8D"/>
                </a:solidFill>
                <a:latin typeface="Calibri" pitchFamily="34" charset="0"/>
              </a:rPr>
              <a:t>Индивидуальную работу ученика</a:t>
            </a:r>
            <a:endParaRPr lang="ru-RU" dirty="0">
              <a:solidFill>
                <a:srgbClr val="435F8D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и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48200"/>
            <a:ext cx="2438400" cy="251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1143000"/>
            <a:ext cx="86106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435F8D"/>
            </a:solidFill>
          </a:ln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 smtClean="0">
                <a:solidFill>
                  <a:srgbClr val="002060"/>
                </a:solidFill>
              </a:rPr>
              <a:t>Вспомните все корни с чередованием гласных </a:t>
            </a:r>
            <a:r>
              <a:rPr lang="ru-RU" sz="2400" b="1" i="1" dirty="0" smtClean="0">
                <a:solidFill>
                  <a:srgbClr val="002060"/>
                </a:solidFill>
              </a:rPr>
              <a:t>е – и</a:t>
            </a:r>
            <a:r>
              <a:rPr lang="ru-RU" sz="2400" dirty="0" smtClean="0">
                <a:solidFill>
                  <a:srgbClr val="002060"/>
                </a:solidFill>
              </a:rPr>
              <a:t>  </a:t>
            </a:r>
            <a:r>
              <a:rPr lang="ru-RU" sz="2400" dirty="0" err="1" smtClean="0">
                <a:solidFill>
                  <a:srgbClr val="002060"/>
                </a:solidFill>
              </a:rPr>
              <a:t>и</a:t>
            </a:r>
            <a:r>
              <a:rPr lang="ru-RU" sz="2400" dirty="0" smtClean="0">
                <a:solidFill>
                  <a:srgbClr val="002060"/>
                </a:solidFill>
              </a:rPr>
              <a:t> решите такую </a:t>
            </a:r>
            <a:r>
              <a:rPr lang="ru-RU" sz="2400" b="1" dirty="0" smtClean="0">
                <a:solidFill>
                  <a:srgbClr val="002060"/>
                </a:solidFill>
              </a:rPr>
              <a:t>лингвистическую задачу</a:t>
            </a:r>
            <a:r>
              <a:rPr lang="ru-RU" sz="2400" dirty="0" smtClean="0">
                <a:solidFill>
                  <a:srgbClr val="002060"/>
                </a:solidFill>
              </a:rPr>
              <a:t>. </a:t>
            </a:r>
          </a:p>
          <a:p>
            <a:pPr indent="457200" algn="just"/>
            <a:endParaRPr lang="ru-RU" sz="2400" dirty="0" smtClean="0">
              <a:solidFill>
                <a:srgbClr val="002060"/>
              </a:solidFill>
            </a:endParaRPr>
          </a:p>
          <a:p>
            <a:pPr indent="457200" algn="just"/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Дано: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óбж_г</a:t>
            </a:r>
            <a:r>
              <a:rPr lang="ru-RU" sz="2400" dirty="0" smtClean="0">
                <a:solidFill>
                  <a:srgbClr val="002060"/>
                </a:solidFill>
              </a:rPr>
              <a:t>  (кирпича),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рóзж_г</a:t>
            </a:r>
            <a:r>
              <a:rPr lang="ru-RU" sz="2400" dirty="0" smtClean="0">
                <a:solidFill>
                  <a:srgbClr val="002060"/>
                </a:solidFill>
              </a:rPr>
              <a:t>  (доменных печей). </a:t>
            </a:r>
          </a:p>
          <a:p>
            <a:pPr indent="457200" algn="just"/>
            <a:endParaRPr lang="ru-RU" sz="2400" dirty="0" smtClean="0">
              <a:solidFill>
                <a:srgbClr val="002060"/>
              </a:solidFill>
            </a:endParaRPr>
          </a:p>
          <a:p>
            <a:pPr indent="457200" algn="just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Требуется</a:t>
            </a:r>
            <a:r>
              <a:rPr lang="ru-RU" sz="2400" dirty="0" smtClean="0">
                <a:solidFill>
                  <a:srgbClr val="002060"/>
                </a:solidFill>
              </a:rPr>
              <a:t>: вставить пропущенные буквы и объяснить выбор гласной. Выявить, какую роль в принятии решения играет умение правильно определить способ образования данных слов.</a:t>
            </a:r>
          </a:p>
          <a:p>
            <a:pPr algn="just"/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8305800" cy="461665"/>
          </a:xfrm>
          <a:prstGeom prst="rect">
            <a:avLst/>
          </a:prstGeom>
          <a:noFill/>
          <a:ln>
            <a:solidFill>
              <a:srgbClr val="435F8D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435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Задания на применение знаний в новой ситуации</a:t>
            </a:r>
            <a:endParaRPr lang="ru-RU" sz="2400" dirty="0" smtClean="0">
              <a:solidFill>
                <a:srgbClr val="435F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и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48200"/>
            <a:ext cx="2438400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838200"/>
            <a:ext cx="9729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Тема педагогического опыта: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905000"/>
            <a:ext cx="8763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«Современные образовательные технологии на уроках русского языка и литературы как средство повышения эффективности обучения»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и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48200"/>
            <a:ext cx="2438400" cy="2514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1219200"/>
            <a:ext cx="8305800" cy="3785652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indent="457200"/>
            <a:r>
              <a:rPr lang="ru-RU" sz="2400" dirty="0" smtClean="0"/>
              <a:t>Ответ: среди корней с чередованием гласных </a:t>
            </a:r>
            <a:r>
              <a:rPr lang="ru-RU" sz="2400" i="1" dirty="0" smtClean="0"/>
              <a:t>е – и</a:t>
            </a:r>
            <a:r>
              <a:rPr lang="ru-RU" sz="2400" dirty="0" smtClean="0"/>
              <a:t> есть корень </a:t>
            </a:r>
            <a:r>
              <a:rPr lang="ru-RU" sz="2400" i="1" dirty="0" smtClean="0"/>
              <a:t>-жиг- /-жег-.</a:t>
            </a:r>
            <a:r>
              <a:rPr lang="ru-RU" sz="2400" dirty="0" smtClean="0"/>
              <a:t> </a:t>
            </a:r>
          </a:p>
          <a:p>
            <a:pPr indent="457200"/>
            <a:r>
              <a:rPr lang="ru-RU" sz="2400" dirty="0" smtClean="0"/>
              <a:t>Перед суффиксом </a:t>
            </a:r>
            <a:r>
              <a:rPr lang="ru-RU" sz="2400" i="1" dirty="0" smtClean="0"/>
              <a:t>-а-</a:t>
            </a:r>
            <a:r>
              <a:rPr lang="ru-RU" sz="2400" dirty="0" smtClean="0"/>
              <a:t> в этом корне пишется </a:t>
            </a:r>
            <a:r>
              <a:rPr lang="ru-RU" sz="2400" i="1" dirty="0" smtClean="0"/>
              <a:t>и</a:t>
            </a:r>
            <a:r>
              <a:rPr lang="ru-RU" sz="2400" dirty="0" smtClean="0"/>
              <a:t>: </a:t>
            </a:r>
            <a:r>
              <a:rPr lang="ru-RU" sz="2400" i="1" dirty="0" smtClean="0"/>
              <a:t>зажигать, обжигать, выжигать.</a:t>
            </a:r>
            <a:r>
              <a:rPr lang="ru-RU" sz="2400" dirty="0" smtClean="0"/>
              <a:t> А буква </a:t>
            </a:r>
            <a:r>
              <a:rPr lang="ru-RU" sz="2400" i="1" dirty="0" smtClean="0"/>
              <a:t>е</a:t>
            </a:r>
            <a:r>
              <a:rPr lang="ru-RU" sz="2400" dirty="0" smtClean="0"/>
              <a:t> всегда стоит под ударением: </a:t>
            </a:r>
            <a:r>
              <a:rPr lang="ru-RU" sz="2400" i="1" dirty="0" smtClean="0"/>
              <a:t>обжечь, зажечь, сжечь, жечь.</a:t>
            </a:r>
            <a:r>
              <a:rPr lang="ru-RU" sz="2400" dirty="0" smtClean="0"/>
              <a:t> </a:t>
            </a:r>
          </a:p>
          <a:p>
            <a:pPr indent="457200"/>
            <a:r>
              <a:rPr lang="ru-RU" sz="2400" dirty="0" smtClean="0"/>
              <a:t>В данных словах мы не видим суффикса </a:t>
            </a:r>
            <a:r>
              <a:rPr lang="ru-RU" sz="2400" i="1" dirty="0" smtClean="0"/>
              <a:t>-а-</a:t>
            </a:r>
            <a:r>
              <a:rPr lang="ru-RU" sz="2400" dirty="0" smtClean="0"/>
              <a:t>, но оба слова образованы бессуффиксным способом от глаголов </a:t>
            </a:r>
            <a:r>
              <a:rPr lang="ru-RU" sz="2400" i="1" dirty="0" smtClean="0"/>
              <a:t>обжигать</a:t>
            </a:r>
            <a:r>
              <a:rPr lang="ru-RU" sz="2400" dirty="0" smtClean="0"/>
              <a:t> и </a:t>
            </a:r>
            <a:r>
              <a:rPr lang="ru-RU" sz="2400" i="1" dirty="0" smtClean="0"/>
              <a:t>разжигать</a:t>
            </a:r>
            <a:r>
              <a:rPr lang="ru-RU" sz="2400" dirty="0" smtClean="0"/>
              <a:t>, в которых этот суффикс есть. Суффикс усекается, а гласная </a:t>
            </a:r>
            <a:r>
              <a:rPr lang="ru-RU" sz="2400" i="1" dirty="0" smtClean="0"/>
              <a:t>и</a:t>
            </a:r>
            <a:r>
              <a:rPr lang="ru-RU" sz="2400" dirty="0" smtClean="0"/>
              <a:t> в корне остаётся.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и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5334000"/>
            <a:ext cx="2008909" cy="152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533400"/>
            <a:ext cx="8686800" cy="28623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35F8D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Тема урока:</a:t>
            </a:r>
            <a:r>
              <a:rPr lang="ru-RU" sz="2000" b="1" dirty="0" smtClean="0">
                <a:solidFill>
                  <a:srgbClr val="C00000"/>
                </a:solidFill>
              </a:rPr>
              <a:t> Гласные в суффиксах существительных</a:t>
            </a:r>
            <a:r>
              <a:rPr lang="ru-RU" sz="2000" b="1" i="1" dirty="0" smtClean="0">
                <a:solidFill>
                  <a:srgbClr val="C00000"/>
                </a:solidFill>
              </a:rPr>
              <a:t> -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ек</a:t>
            </a:r>
            <a:r>
              <a:rPr lang="ru-RU" sz="2000" b="1" i="1" dirty="0" smtClean="0">
                <a:solidFill>
                  <a:srgbClr val="C00000"/>
                </a:solidFill>
              </a:rPr>
              <a:t>  </a:t>
            </a:r>
            <a:r>
              <a:rPr lang="ru-RU" sz="2000" b="1" dirty="0" smtClean="0">
                <a:solidFill>
                  <a:srgbClr val="C00000"/>
                </a:solidFill>
              </a:rPr>
              <a:t>и</a:t>
            </a:r>
            <a:r>
              <a:rPr lang="ru-RU" sz="2000" b="1" i="1" dirty="0" smtClean="0">
                <a:solidFill>
                  <a:srgbClr val="C00000"/>
                </a:solidFill>
              </a:rPr>
              <a:t> –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ик</a:t>
            </a:r>
            <a:r>
              <a:rPr lang="ru-RU" sz="2000" b="1" i="1" dirty="0" smtClean="0">
                <a:solidFill>
                  <a:srgbClr val="C00000"/>
                </a:solidFill>
              </a:rPr>
              <a:t>.</a:t>
            </a:r>
            <a:endParaRPr lang="ru-RU" sz="2000" dirty="0" smtClean="0">
              <a:solidFill>
                <a:srgbClr val="C00000"/>
              </a:solidFill>
            </a:endParaRPr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rgbClr val="002060"/>
                </a:solidFill>
              </a:rPr>
              <a:t>Задание на закрепление: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- Запишите слова, распределив их по столбикам (в зависимости от морфемного состава):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err="1" smtClean="0">
                <a:solidFill>
                  <a:srgbClr val="002060"/>
                </a:solidFill>
              </a:rPr>
              <a:t>кузнеч_к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хлопч_к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горшоч_к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баллонч_к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лесоч_к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бугороч_к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куб_к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лют_к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комар_к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ботиноч_к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граф_к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корт_к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кусоч_к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одуванч_к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понч_ик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клубоч_к</a:t>
            </a:r>
            <a:r>
              <a:rPr lang="ru-RU" sz="2000" dirty="0" smtClean="0">
                <a:solidFill>
                  <a:srgbClr val="002060"/>
                </a:solidFill>
              </a:rPr>
              <a:t>, </a:t>
            </a:r>
            <a:r>
              <a:rPr lang="ru-RU" sz="2000" dirty="0" err="1" smtClean="0">
                <a:solidFill>
                  <a:srgbClr val="002060"/>
                </a:solidFill>
              </a:rPr>
              <a:t>платоч_к</a:t>
            </a:r>
            <a:r>
              <a:rPr lang="ru-RU" sz="2000" dirty="0" smtClean="0">
                <a:solidFill>
                  <a:srgbClr val="002060"/>
                </a:solidFill>
              </a:rPr>
              <a:t> и др.</a:t>
            </a:r>
            <a:endParaRPr lang="ru-RU" sz="2000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57200" y="3810000"/>
          <a:ext cx="8382000" cy="1295400"/>
        </p:xfrm>
        <a:graphic>
          <a:graphicData uri="http://schemas.openxmlformats.org/drawingml/2006/table">
            <a:tbl>
              <a:tblPr/>
              <a:tblGrid>
                <a:gridCol w="1460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9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4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3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cap="none" spc="0" dirty="0" err="1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непроиз-водное</a:t>
                      </a:r>
                      <a:r>
                        <a:rPr lang="ru-RU" sz="2400" b="1" cap="none" spc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суффикс</a:t>
                      </a:r>
                      <a:endParaRPr lang="ru-RU" sz="2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-чик-</a:t>
                      </a:r>
                      <a:endParaRPr lang="ru-RU" sz="2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суффикс </a:t>
                      </a:r>
                      <a:endParaRPr lang="ru-RU" sz="2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400" b="1" cap="none" spc="0" dirty="0" err="1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ик</a:t>
                      </a:r>
                      <a:r>
                        <a:rPr lang="ru-RU" sz="24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суффикс</a:t>
                      </a:r>
                      <a:endParaRPr lang="ru-RU" sz="2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400" b="1" cap="none" spc="0" dirty="0" err="1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ек</a:t>
                      </a:r>
                      <a:r>
                        <a:rPr lang="ru-RU" sz="24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два суффикса</a:t>
                      </a:r>
                      <a:endParaRPr lang="ru-RU" sz="2400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artDeco"/>
                      <a:lightRig rig="flood" dir="t"/>
                    </a:cell3D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и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48200"/>
            <a:ext cx="2438400" cy="25146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62000" y="1524000"/>
          <a:ext cx="7772399" cy="3200400"/>
        </p:xfrm>
        <a:graphic>
          <a:graphicData uri="http://schemas.openxmlformats.org/drawingml/2006/table">
            <a:tbl>
              <a:tblPr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0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3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7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3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непроиз-водное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суффикс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-чик-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суффикс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ик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суффикс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2000" b="1" dirty="0" err="1">
                          <a:latin typeface="Times New Roman"/>
                          <a:ea typeface="Calibri"/>
                          <a:cs typeface="Times New Roman"/>
                        </a:rPr>
                        <a:t>ек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два суффикса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кузнечик</a:t>
                      </a: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лютик</a:t>
                      </a: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кортик</a:t>
                      </a: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одуванчик</a:t>
                      </a: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пончик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баллончик</a:t>
                      </a: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вагончик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комарик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кубик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хлопчик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кусочек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ботиночек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платочек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, 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горшочек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бугорочек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лесочек</a:t>
                      </a: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хохолочек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52400"/>
            <a:ext cx="5898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</a:rPr>
              <a:t>Разноуровневые</a:t>
            </a:r>
            <a:r>
              <a:rPr lang="ru-RU" sz="3200" dirty="0" smtClean="0">
                <a:solidFill>
                  <a:srgbClr val="FF0000"/>
                </a:solidFill>
              </a:rPr>
              <a:t> задания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685800"/>
            <a:ext cx="8001000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435F8D"/>
                </a:solidFill>
              </a:rPr>
              <a:t>Запиши ответы на вопросы. Укажи падеж и склонение имен существительных. </a:t>
            </a:r>
            <a:br>
              <a:rPr lang="ru-RU" dirty="0" smtClean="0">
                <a:solidFill>
                  <a:srgbClr val="435F8D"/>
                </a:solidFill>
              </a:rPr>
            </a:br>
            <a:r>
              <a:rPr lang="ru-RU" dirty="0" smtClean="0">
                <a:solidFill>
                  <a:srgbClr val="435F8D"/>
                </a:solidFill>
              </a:rPr>
              <a:t>Где появились гусеницы? (Яблоня, слива.) </a:t>
            </a:r>
            <a:br>
              <a:rPr lang="ru-RU" dirty="0" smtClean="0">
                <a:solidFill>
                  <a:srgbClr val="435F8D"/>
                </a:solidFill>
              </a:rPr>
            </a:br>
            <a:r>
              <a:rPr lang="ru-RU" dirty="0" smtClean="0">
                <a:solidFill>
                  <a:srgbClr val="435F8D"/>
                </a:solidFill>
              </a:rPr>
              <a:t>Чем засадили огород? (Капуста.) </a:t>
            </a:r>
            <a:br>
              <a:rPr lang="ru-RU" dirty="0" smtClean="0">
                <a:solidFill>
                  <a:srgbClr val="435F8D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2743200"/>
            <a:ext cx="8001000" cy="203132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435F8D"/>
              </a:solidFill>
            </a:endParaRPr>
          </a:p>
          <a:p>
            <a:r>
              <a:rPr lang="ru-RU" dirty="0" smtClean="0">
                <a:solidFill>
                  <a:srgbClr val="435F8D"/>
                </a:solidFill>
              </a:rPr>
              <a:t>Спиши предложения, дописывая падежные окончания. Укажи  склонение и падеж имен существительных.</a:t>
            </a:r>
            <a:br>
              <a:rPr lang="ru-RU" dirty="0" smtClean="0">
                <a:solidFill>
                  <a:srgbClr val="435F8D"/>
                </a:solidFill>
              </a:rPr>
            </a:br>
            <a:r>
              <a:rPr lang="ru-RU" dirty="0" smtClean="0">
                <a:solidFill>
                  <a:srgbClr val="435F8D"/>
                </a:solidFill>
              </a:rPr>
              <a:t>Стадо подошло к </a:t>
            </a:r>
            <a:r>
              <a:rPr lang="ru-RU" dirty="0" err="1" smtClean="0">
                <a:solidFill>
                  <a:srgbClr val="435F8D"/>
                </a:solidFill>
              </a:rPr>
              <a:t>речк</a:t>
            </a:r>
            <a:r>
              <a:rPr lang="ru-RU" dirty="0" smtClean="0">
                <a:solidFill>
                  <a:srgbClr val="435F8D"/>
                </a:solidFill>
              </a:rPr>
              <a:t>... . Мы шли по узкой </a:t>
            </a:r>
            <a:r>
              <a:rPr lang="ru-RU" dirty="0" err="1" smtClean="0">
                <a:solidFill>
                  <a:srgbClr val="435F8D"/>
                </a:solidFill>
              </a:rPr>
              <a:t>тропинк</a:t>
            </a:r>
            <a:r>
              <a:rPr lang="ru-RU" dirty="0" smtClean="0">
                <a:solidFill>
                  <a:srgbClr val="435F8D"/>
                </a:solidFill>
              </a:rPr>
              <a:t>... к </a:t>
            </a:r>
            <a:r>
              <a:rPr lang="ru-RU" dirty="0" err="1" smtClean="0">
                <a:solidFill>
                  <a:srgbClr val="435F8D"/>
                </a:solidFill>
              </a:rPr>
              <a:t>опушк</a:t>
            </a:r>
            <a:r>
              <a:rPr lang="ru-RU" dirty="0" smtClean="0">
                <a:solidFill>
                  <a:srgbClr val="435F8D"/>
                </a:solidFill>
              </a:rPr>
              <a:t>... леса. Отец вернулся из </a:t>
            </a:r>
            <a:r>
              <a:rPr lang="ru-RU" dirty="0" err="1" smtClean="0">
                <a:solidFill>
                  <a:srgbClr val="435F8D"/>
                </a:solidFill>
              </a:rPr>
              <a:t>поездк</a:t>
            </a:r>
            <a:r>
              <a:rPr lang="ru-RU" dirty="0" smtClean="0">
                <a:solidFill>
                  <a:srgbClr val="435F8D"/>
                </a:solidFill>
              </a:rPr>
              <a:t>... по Волг... . Машина ехала по дорог... к </a:t>
            </a:r>
            <a:r>
              <a:rPr lang="ru-RU" dirty="0" err="1" smtClean="0">
                <a:solidFill>
                  <a:srgbClr val="435F8D"/>
                </a:solidFill>
              </a:rPr>
              <a:t>деревн</a:t>
            </a:r>
            <a:r>
              <a:rPr lang="ru-RU" dirty="0" smtClean="0">
                <a:solidFill>
                  <a:srgbClr val="435F8D"/>
                </a:solidFill>
              </a:rPr>
              <a:t>... . Дорожка привела нас к озер... 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4800600"/>
            <a:ext cx="8001000" cy="175432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435F8D"/>
                </a:solidFill>
              </a:rPr>
              <a:t>Спиши. Обозначь цифрой склонение.                                </a:t>
            </a:r>
            <a:r>
              <a:rPr lang="ru-RU" dirty="0" smtClean="0">
                <a:solidFill>
                  <a:srgbClr val="C00000"/>
                </a:solidFill>
              </a:rPr>
              <a:t>3 уровень</a:t>
            </a:r>
            <a:r>
              <a:rPr lang="ru-RU" dirty="0" smtClean="0">
                <a:solidFill>
                  <a:srgbClr val="435F8D"/>
                </a:solidFill>
              </a:rPr>
              <a:t/>
            </a:r>
            <a:br>
              <a:rPr lang="ru-RU" dirty="0" smtClean="0">
                <a:solidFill>
                  <a:srgbClr val="435F8D"/>
                </a:solidFill>
              </a:rPr>
            </a:br>
            <a:r>
              <a:rPr lang="ru-RU" dirty="0" smtClean="0">
                <a:solidFill>
                  <a:srgbClr val="435F8D"/>
                </a:solidFill>
              </a:rPr>
              <a:t>пол, рожь, сев, осинка, железо, площадь, улица, поле, сеялка, тетрадь, яблоня, дорога, капуста, огурец, тополь, береза, тетрадка </a:t>
            </a:r>
            <a:br>
              <a:rPr lang="ru-RU" dirty="0" smtClean="0">
                <a:solidFill>
                  <a:srgbClr val="435F8D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685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 уровень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2667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2 уровень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" name="Рисунок 10" descr="книги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934200" y="5105400"/>
            <a:ext cx="2209800" cy="190976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71500" y="2413337"/>
            <a:ext cx="8001000" cy="20313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435F8D"/>
                </a:solidFill>
              </a:rPr>
              <a:t>Запиши ответы на вопросы. Укажи падеж и склонение имен существительных. </a:t>
            </a:r>
            <a:br>
              <a:rPr lang="ru-RU" dirty="0" smtClean="0">
                <a:solidFill>
                  <a:srgbClr val="435F8D"/>
                </a:solidFill>
              </a:rPr>
            </a:br>
            <a:r>
              <a:rPr lang="ru-RU" dirty="0" smtClean="0">
                <a:solidFill>
                  <a:srgbClr val="435F8D"/>
                </a:solidFill>
              </a:rPr>
              <a:t>Где появились гусеницы? (Яблоня, слива.) </a:t>
            </a:r>
            <a:br>
              <a:rPr lang="ru-RU" dirty="0" smtClean="0">
                <a:solidFill>
                  <a:srgbClr val="435F8D"/>
                </a:solidFill>
              </a:rPr>
            </a:br>
            <a:r>
              <a:rPr lang="ru-RU" dirty="0" smtClean="0">
                <a:solidFill>
                  <a:srgbClr val="435F8D"/>
                </a:solidFill>
              </a:rPr>
              <a:t>Чем засадили огород? (Капуста.) </a:t>
            </a:r>
            <a:br>
              <a:rPr lang="ru-RU" dirty="0" smtClean="0">
                <a:solidFill>
                  <a:srgbClr val="435F8D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838200"/>
            <a:ext cx="701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Учебник - главное средство обучения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1371601"/>
            <a:ext cx="8305800" cy="3831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35F8D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Проектируя любой урок, необходимо максимально использовать возможности главного 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средства обучения – учебника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. Учебник в школе был и пока остаётся основным источником знаний. Если учебник прошел экспертизу на соответствие требованиям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ФГОС ООО. 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А это значит, что и в содержании, и в структуре, и в системе заданий заложены идеи, которые позволяют достичь требуемых стандартом результатов. Поэтому на этапе планирования урока необходимо внимательно изучить, какие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виды и типы заданий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 предлагают авторы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учебника, 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разобраться, на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формирование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 каких УУД  они 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направлены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Рисунок 5" descr="книги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800600"/>
            <a:ext cx="24384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609600"/>
            <a:ext cx="8382000" cy="1096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1">
              <a:lnSpc>
                <a:spcPct val="102000"/>
              </a:lnSpc>
              <a:spcBef>
                <a:spcPts val="17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Gothic" charset="-128"/>
                <a:cs typeface="Lucida Sans Unicode" charset="0"/>
              </a:rPr>
              <a:t>Текст как основной способ получения информации по всем предметам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MS Gothic" charset="-128"/>
              <a:cs typeface="Lucida Sans Unicode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1676400"/>
            <a:ext cx="7924800" cy="33791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36550" indent="-336550" hangingPunct="1">
              <a:lnSpc>
                <a:spcPct val="102000"/>
              </a:lnSpc>
              <a:spcBef>
                <a:spcPts val="1750"/>
              </a:spcBef>
              <a:buClr>
                <a:srgbClr val="740000"/>
              </a:buClr>
              <a:buFont typeface="Wingdings" pitchFamily="2" charset="2"/>
              <a:buChar char="Ø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ru-RU" b="1" dirty="0" smtClean="0">
                <a:solidFill>
                  <a:srgbClr val="435F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Gothic" charset="-128"/>
                <a:cs typeface="Lucida Sans Unicode" charset="0"/>
              </a:rPr>
              <a:t>Умение воспринимать и понимать содержание текста во многом определяет  успешность обучения в школе</a:t>
            </a:r>
          </a:p>
          <a:p>
            <a:pPr marL="336550" indent="-336550" hangingPunct="1">
              <a:lnSpc>
                <a:spcPct val="102000"/>
              </a:lnSpc>
              <a:spcBef>
                <a:spcPts val="1750"/>
              </a:spcBef>
              <a:buClr>
                <a:srgbClr val="740000"/>
              </a:buClr>
              <a:buFont typeface="Wingdings" pitchFamily="2" charset="2"/>
              <a:buChar char="Ø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ru-RU" b="1" dirty="0" smtClean="0">
                <a:solidFill>
                  <a:srgbClr val="435F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Gothic" charset="-128"/>
                <a:cs typeface="Lucida Sans Unicode" charset="0"/>
              </a:rPr>
              <a:t>В процессе обучения русскому языку объектом постоянного внимания становятся тексты, причём не только в разделе «</a:t>
            </a:r>
            <a:r>
              <a:rPr lang="ru-RU" b="1" dirty="0" err="1" smtClean="0">
                <a:solidFill>
                  <a:srgbClr val="435F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Gothic" charset="-128"/>
                <a:cs typeface="Lucida Sans Unicode" charset="0"/>
              </a:rPr>
              <a:t>Текстоведение</a:t>
            </a:r>
            <a:r>
              <a:rPr lang="ru-RU" b="1" dirty="0" smtClean="0">
                <a:solidFill>
                  <a:srgbClr val="435F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Gothic" charset="-128"/>
                <a:cs typeface="Lucida Sans Unicode" charset="0"/>
              </a:rPr>
              <a:t>», но и при изучении других разделов</a:t>
            </a:r>
          </a:p>
          <a:p>
            <a:pPr marL="336550" indent="-336550" hangingPunct="1">
              <a:lnSpc>
                <a:spcPct val="102000"/>
              </a:lnSpc>
              <a:spcBef>
                <a:spcPts val="1750"/>
              </a:spcBef>
              <a:buClr>
                <a:srgbClr val="740000"/>
              </a:buClr>
              <a:buFont typeface="Wingdings" pitchFamily="2" charset="2"/>
              <a:buChar char="Ø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  <a:defRPr/>
            </a:pPr>
            <a:r>
              <a:rPr lang="ru-RU" b="1" dirty="0" smtClean="0">
                <a:solidFill>
                  <a:srgbClr val="435F8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Gothic" charset="-128"/>
                <a:cs typeface="Lucida Sans Unicode" charset="0"/>
              </a:rPr>
              <a:t>УМК Разумовской включает богатейший материал для различных видов анализа текстов разных стилей и жанров: смыслового(содержательного), композиционного, типологического, стилистического, орфографического, языкового </a:t>
            </a:r>
            <a:endParaRPr lang="ru-RU" b="1" dirty="0">
              <a:solidFill>
                <a:srgbClr val="435F8D"/>
              </a:solidFill>
              <a:effectLst>
                <a:outerShdw blurRad="38100" dist="38100" dir="2700000" algn="tl">
                  <a:srgbClr val="C0C0C0"/>
                </a:outerShdw>
              </a:effectLst>
              <a:ea typeface="MS Gothic" charset="-128"/>
              <a:cs typeface="Lucida Sans Unicode" charset="0"/>
            </a:endParaRPr>
          </a:p>
        </p:txBody>
      </p:sp>
      <p:pic>
        <p:nvPicPr>
          <p:cNvPr id="4" name="Рисунок 3" descr="книги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0"/>
            <a:ext cx="24384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и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0"/>
            <a:ext cx="2438400" cy="2514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57400" y="4572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Работа с текстом</a:t>
            </a:r>
            <a:r>
              <a:rPr lang="ru-RU" sz="3200" dirty="0" smtClean="0">
                <a:solidFill>
                  <a:srgbClr val="FF0000"/>
                </a:solidFill>
                <a:latin typeface="+mj-lt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+mj-lt"/>
              </a:rPr>
            </a:br>
            <a:endParaRPr lang="ru-RU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1143000"/>
            <a:ext cx="8229600" cy="3785652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b="1" dirty="0" smtClean="0">
                <a:solidFill>
                  <a:srgbClr val="435F8D"/>
                </a:solidFill>
                <a:latin typeface="Times New Roman" pitchFamily="18" charset="0"/>
                <a:cs typeface="Times New Roman" pitchFamily="18" charset="0"/>
              </a:rPr>
              <a:t>«Чтение с остановками» </a:t>
            </a:r>
            <a:r>
              <a:rPr lang="ru-RU" sz="2400" dirty="0" smtClean="0">
                <a:solidFill>
                  <a:srgbClr val="435F8D"/>
                </a:solidFill>
                <a:latin typeface="Times New Roman" pitchFamily="18" charset="0"/>
                <a:cs typeface="Times New Roman" pitchFamily="18" charset="0"/>
              </a:rPr>
              <a:t>открывает возможности целостного видения произведения.</a:t>
            </a:r>
          </a:p>
          <a:p>
            <a:pPr>
              <a:spcBef>
                <a:spcPct val="0"/>
              </a:spcBef>
            </a:pPr>
            <a:r>
              <a:rPr lang="ru-RU" sz="2400" dirty="0" smtClean="0">
                <a:solidFill>
                  <a:srgbClr val="435F8D"/>
                </a:solidFill>
                <a:latin typeface="Times New Roman" pitchFamily="18" charset="0"/>
                <a:cs typeface="Times New Roman" pitchFamily="18" charset="0"/>
              </a:rPr>
              <a:t> Примерные вопросы:</a:t>
            </a: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435F8D"/>
                </a:solidFill>
                <a:latin typeface="Times New Roman" pitchFamily="18" charset="0"/>
              </a:rPr>
              <a:t> </a:t>
            </a:r>
            <a:r>
              <a:rPr lang="ru-RU" sz="2400" dirty="0" smtClean="0">
                <a:solidFill>
                  <a:srgbClr val="435F8D"/>
                </a:solidFill>
                <a:latin typeface="Times New Roman" pitchFamily="18" charset="0"/>
                <a:cs typeface="Times New Roman" pitchFamily="18" charset="0"/>
              </a:rPr>
              <a:t>Какие ассоциации вызывают у вас имена, фамилии героев?</a:t>
            </a:r>
            <a:endParaRPr lang="ru-RU" sz="2400" dirty="0" smtClean="0">
              <a:solidFill>
                <a:srgbClr val="435F8D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435F8D"/>
                </a:solidFill>
                <a:latin typeface="Times New Roman" pitchFamily="18" charset="0"/>
              </a:rPr>
              <a:t> </a:t>
            </a:r>
            <a:r>
              <a:rPr lang="ru-RU" sz="2400" dirty="0" smtClean="0">
                <a:solidFill>
                  <a:srgbClr val="435F8D"/>
                </a:solidFill>
                <a:latin typeface="Times New Roman" pitchFamily="18" charset="0"/>
                <a:cs typeface="Times New Roman" pitchFamily="18" charset="0"/>
              </a:rPr>
              <a:t>Что вы почувствовали, прочитав эту часть. Какие ощущения у вас возникли?</a:t>
            </a:r>
            <a:endParaRPr lang="ru-RU" sz="2400" dirty="0" smtClean="0">
              <a:solidFill>
                <a:srgbClr val="435F8D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435F8D"/>
                </a:solidFill>
                <a:latin typeface="Times New Roman" pitchFamily="18" charset="0"/>
                <a:cs typeface="Times New Roman" pitchFamily="18" charset="0"/>
              </a:rPr>
              <a:t> Какие ваши ожидания подтвердились? Что было неожиданным?</a:t>
            </a:r>
            <a:endParaRPr lang="ru-RU" sz="2400" dirty="0" smtClean="0">
              <a:solidFill>
                <a:srgbClr val="435F8D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435F8D"/>
                </a:solidFill>
                <a:latin typeface="Times New Roman" pitchFamily="18" charset="0"/>
                <a:cs typeface="Times New Roman" pitchFamily="18" charset="0"/>
              </a:rPr>
              <a:t> Как вы думаете, чем закончится рассказ? Как вы бы его закончили?</a:t>
            </a:r>
            <a:endParaRPr lang="ru-RU" sz="2400" dirty="0" smtClean="0">
              <a:solidFill>
                <a:srgbClr val="435F8D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и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95800"/>
            <a:ext cx="2438400" cy="2514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95400" y="457200"/>
            <a:ext cx="594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  </a:t>
            </a:r>
            <a:r>
              <a:rPr lang="ru-RU" sz="3200" dirty="0" err="1" smtClean="0">
                <a:solidFill>
                  <a:srgbClr val="FF0000"/>
                </a:solidFill>
              </a:rPr>
              <a:t>Инсерт</a:t>
            </a:r>
            <a:r>
              <a:rPr lang="ru-RU" sz="3200" dirty="0" smtClean="0">
                <a:solidFill>
                  <a:srgbClr val="FF0000"/>
                </a:solidFill>
              </a:rPr>
              <a:t> (чтение пометами)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990601"/>
            <a:ext cx="8229600" cy="3785652"/>
          </a:xfrm>
          <a:prstGeom prst="rect">
            <a:avLst/>
          </a:prstGeom>
          <a:solidFill>
            <a:schemeClr val="bg2"/>
          </a:solidFill>
          <a:ln>
            <a:solidFill>
              <a:srgbClr val="435F8D"/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ru-RU" sz="2000" b="1" dirty="0" err="1" smtClean="0">
                <a:solidFill>
                  <a:srgbClr val="435F8D"/>
                </a:solidFill>
              </a:rPr>
              <a:t>Инсерт</a:t>
            </a:r>
            <a:r>
              <a:rPr lang="ru-RU" sz="2000" dirty="0" smtClean="0">
                <a:solidFill>
                  <a:srgbClr val="435F8D"/>
                </a:solidFill>
              </a:rPr>
              <a:t> – это приём такой маркировки текста, когда учащиеся значками отмечают на полях то, что известно, что противоречит их представлениям, что является интересным и неожиданным, а также то, о чём хочется узнать более подробно. Маркировка производится с помощью специальных значков:</a:t>
            </a:r>
          </a:p>
          <a:p>
            <a:pPr eaLnBrk="1" hangingPunct="1">
              <a:lnSpc>
                <a:spcPct val="150000"/>
              </a:lnSpc>
            </a:pPr>
            <a:r>
              <a:rPr lang="ru-RU" sz="2000" b="1" dirty="0" smtClean="0">
                <a:solidFill>
                  <a:srgbClr val="435F8D"/>
                </a:solidFill>
              </a:rPr>
              <a:t>«!» – Я это знал.«+» – Новое для меня«-» – Вызывает сомнение.</a:t>
            </a:r>
          </a:p>
          <a:p>
            <a:pPr eaLnBrk="1" hangingPunct="1">
              <a:lnSpc>
                <a:spcPct val="150000"/>
              </a:lnSpc>
            </a:pPr>
            <a:r>
              <a:rPr lang="ru-RU" sz="2000" b="1" dirty="0" smtClean="0">
                <a:solidFill>
                  <a:srgbClr val="435F8D"/>
                </a:solidFill>
              </a:rPr>
              <a:t>«?» – Вопрос.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7400" y="45720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Составление кластера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715000" y="1905000"/>
            <a:ext cx="2362200" cy="10668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Портрет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781800" y="3124201"/>
            <a:ext cx="22098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Описание каморки</a:t>
            </a:r>
          </a:p>
          <a:p>
            <a:pPr algn="ctr">
              <a:defRPr/>
            </a:pP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4114800" y="3200400"/>
            <a:ext cx="207645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Герасим</a:t>
            </a:r>
          </a:p>
          <a:p>
            <a:pPr algn="ctr">
              <a:defRPr/>
            </a:pP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096000" y="4800600"/>
            <a:ext cx="2286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Отношение к </a:t>
            </a:r>
            <a:r>
              <a:rPr lang="ru-RU" b="1" dirty="0" err="1" smtClean="0"/>
              <a:t>Муму</a:t>
            </a:r>
            <a:endParaRPr lang="ru-RU" b="1" dirty="0"/>
          </a:p>
        </p:txBody>
      </p:sp>
      <p:sp>
        <p:nvSpPr>
          <p:cNvPr id="12" name="Овал 11"/>
          <p:cNvSpPr/>
          <p:nvPr/>
        </p:nvSpPr>
        <p:spPr>
          <a:xfrm>
            <a:off x="2590800" y="4876800"/>
            <a:ext cx="22860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Отношение к барыне</a:t>
            </a:r>
            <a:endParaRPr lang="ru-RU" b="1" dirty="0"/>
          </a:p>
        </p:txBody>
      </p:sp>
      <p:sp>
        <p:nvSpPr>
          <p:cNvPr id="15" name="Овал 14"/>
          <p:cNvSpPr/>
          <p:nvPr/>
        </p:nvSpPr>
        <p:spPr>
          <a:xfrm>
            <a:off x="1447800" y="3124200"/>
            <a:ext cx="2133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Отношение с дворовыми</a:t>
            </a:r>
            <a:endParaRPr lang="ru-RU" b="1" dirty="0"/>
          </a:p>
        </p:txBody>
      </p:sp>
      <p:sp>
        <p:nvSpPr>
          <p:cNvPr id="16" name="Овал 15"/>
          <p:cNvSpPr/>
          <p:nvPr/>
        </p:nvSpPr>
        <p:spPr>
          <a:xfrm>
            <a:off x="2590800" y="1828800"/>
            <a:ext cx="2438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Отношение к Татьяне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219200" y="1066801"/>
            <a:ext cx="7620000" cy="646331"/>
          </a:xfrm>
          <a:prstGeom prst="rect">
            <a:avLst/>
          </a:prstGeom>
          <a:solidFill>
            <a:schemeClr val="bg2"/>
          </a:solidFill>
          <a:ln>
            <a:solidFill>
              <a:srgbClr val="435F8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На уроке литературы в 5 классе во время изучения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рассказа И.С. Тургенева «</a:t>
            </a:r>
            <a:r>
              <a:rPr lang="ru-RU" dirty="0" err="1" smtClean="0">
                <a:solidFill>
                  <a:srgbClr val="002060"/>
                </a:solidFill>
              </a:rPr>
              <a:t>Муму</a:t>
            </a:r>
            <a:r>
              <a:rPr lang="ru-RU" dirty="0" smtClean="0">
                <a:solidFill>
                  <a:srgbClr val="002060"/>
                </a:solidFill>
              </a:rPr>
              <a:t>» создается такой кластер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8" name="Стрелка вправо 17"/>
          <p:cNvSpPr/>
          <p:nvPr/>
        </p:nvSpPr>
        <p:spPr>
          <a:xfrm rot="20941162">
            <a:off x="6204159" y="3578328"/>
            <a:ext cx="580015" cy="408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9050859">
            <a:off x="5878539" y="4560472"/>
            <a:ext cx="420401" cy="6459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5638800" y="3048000"/>
            <a:ext cx="762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8095129">
            <a:off x="5425568" y="2751797"/>
            <a:ext cx="574571" cy="536195"/>
          </a:xfrm>
          <a:prstGeom prst="rightArrow">
            <a:avLst>
              <a:gd name="adj1" fmla="val 3927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7867509">
            <a:off x="4196580" y="4710318"/>
            <a:ext cx="562828" cy="430426"/>
          </a:xfrm>
          <a:prstGeom prst="rightArrow">
            <a:avLst>
              <a:gd name="adj1" fmla="val 5158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4978261">
            <a:off x="4145332" y="2820856"/>
            <a:ext cx="641256" cy="475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1290535">
            <a:off x="3510705" y="3713245"/>
            <a:ext cx="689666" cy="470931"/>
          </a:xfrm>
          <a:prstGeom prst="rightArrow">
            <a:avLst>
              <a:gd name="adj1" fmla="val 4335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 descr="книги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0"/>
            <a:ext cx="24384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2800" y="457200"/>
            <a:ext cx="220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</a:rPr>
              <a:t>Синквейн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1143000"/>
            <a:ext cx="7467600" cy="37548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2000" b="1" dirty="0" smtClean="0">
                <a:solidFill>
                  <a:srgbClr val="435F8D"/>
                </a:solidFill>
              </a:rPr>
              <a:t>Один из приемов активизации познавательной активности учащихся на уроке. </a:t>
            </a:r>
          </a:p>
          <a:p>
            <a:pPr algn="just" eaLnBrk="1" hangingPunct="1">
              <a:defRPr/>
            </a:pPr>
            <a:r>
              <a:rPr lang="ru-RU" dirty="0" err="1" smtClean="0">
                <a:solidFill>
                  <a:srgbClr val="C00000"/>
                </a:solidFill>
              </a:rPr>
              <a:t>Синквейн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435F8D"/>
                </a:solidFill>
              </a:rPr>
              <a:t>- </a:t>
            </a:r>
            <a:r>
              <a:rPr lang="ru-RU" b="1" dirty="0" smtClean="0">
                <a:solidFill>
                  <a:srgbClr val="435F8D"/>
                </a:solidFill>
              </a:rPr>
              <a:t>это не обычное стихотворение, а стихотворение, написанное в соответствии с определенными правилами. </a:t>
            </a:r>
          </a:p>
          <a:p>
            <a:pPr algn="just" eaLnBrk="1" hangingPunct="1">
              <a:defRPr/>
            </a:pPr>
            <a:r>
              <a:rPr lang="ru-RU" b="1" dirty="0" smtClean="0">
                <a:solidFill>
                  <a:srgbClr val="435F8D"/>
                </a:solidFill>
              </a:rPr>
              <a:t>В каждой строке задается набор слов, который необходимо отразить в стихотворении.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435F8D"/>
                </a:solidFill>
              </a:rPr>
              <a:t>1 строка – заголовок, в который выносится ключевое слово, понятие, тема </a:t>
            </a:r>
            <a:r>
              <a:rPr lang="ru-RU" b="1" dirty="0" err="1" smtClean="0">
                <a:solidFill>
                  <a:srgbClr val="435F8D"/>
                </a:solidFill>
              </a:rPr>
              <a:t>синквейна</a:t>
            </a:r>
            <a:r>
              <a:rPr lang="ru-RU" b="1" dirty="0" smtClean="0">
                <a:solidFill>
                  <a:srgbClr val="435F8D"/>
                </a:solidFill>
              </a:rPr>
              <a:t>, выраженное в форме существительного.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435F8D"/>
                </a:solidFill>
              </a:rPr>
              <a:t>2 строка – два прилагательных.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435F8D"/>
                </a:solidFill>
              </a:rPr>
              <a:t>3 строка – три глагола.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435F8D"/>
                </a:solidFill>
              </a:rPr>
              <a:t>4 строка – фраза, несущая определенный смысл.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435F8D"/>
                </a:solidFill>
              </a:rPr>
              <a:t>5 строка – резюме, вывод, одно слово, существительное.</a:t>
            </a:r>
          </a:p>
        </p:txBody>
      </p:sp>
      <p:pic>
        <p:nvPicPr>
          <p:cNvPr id="4" name="Рисунок 3" descr="книги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0"/>
            <a:ext cx="24384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304800"/>
            <a:ext cx="6248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j-lt"/>
                <a:cs typeface="Aharoni" pitchFamily="2" charset="-79"/>
              </a:rPr>
              <a:t>Особенность федеральных государственных образовательных стандартов общего образования </a:t>
            </a:r>
            <a:endParaRPr lang="ru-RU" sz="2800" b="1" dirty="0">
              <a:solidFill>
                <a:srgbClr val="C00000"/>
              </a:solidFill>
              <a:latin typeface="+mj-lt"/>
              <a:cs typeface="Aharoni" pitchFamily="2" charset="-79"/>
            </a:endParaRPr>
          </a:p>
        </p:txBody>
      </p:sp>
      <p:pic>
        <p:nvPicPr>
          <p:cNvPr id="3" name="Рисунок 2" descr="книги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648200"/>
            <a:ext cx="2438400" cy="2514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1000" y="2286000"/>
            <a:ext cx="8305800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435F8D"/>
            </a:solidFill>
          </a:ln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rgbClr val="002060"/>
                </a:solidFill>
                <a:cs typeface="Aharoni" pitchFamily="2" charset="-79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cs typeface="Aharoni" pitchFamily="2" charset="-79"/>
              </a:rPr>
              <a:t>Деятельностный</a:t>
            </a:r>
            <a:r>
              <a:rPr lang="ru-RU" sz="3200" b="1" dirty="0" smtClean="0">
                <a:solidFill>
                  <a:srgbClr val="002060"/>
                </a:solidFill>
                <a:cs typeface="Aharoni" pitchFamily="2" charset="-79"/>
              </a:rPr>
              <a:t> характер, который ставит главной задачей развитие личности ученика.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3200" b="1" dirty="0" smtClean="0">
                <a:solidFill>
                  <a:srgbClr val="002060"/>
                </a:solidFill>
                <a:cs typeface="Aharoni" pitchFamily="2" charset="-79"/>
              </a:rPr>
              <a:t> Формулировки ФГОС указывают на реальные виды деятельности</a:t>
            </a:r>
            <a:endParaRPr lang="ru-RU" sz="3200" dirty="0">
              <a:solidFill>
                <a:srgbClr val="002060"/>
              </a:solidFill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и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72000"/>
            <a:ext cx="2438400" cy="2514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47800" y="838201"/>
            <a:ext cx="5410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     </a:t>
            </a:r>
            <a:r>
              <a:rPr lang="ru-RU" sz="3200" dirty="0" err="1" smtClean="0">
                <a:solidFill>
                  <a:srgbClr val="C00000"/>
                </a:solidFill>
              </a:rPr>
              <a:t>Синквейн</a:t>
            </a:r>
            <a:r>
              <a:rPr lang="ru-RU" sz="3200" dirty="0" smtClean="0">
                <a:solidFill>
                  <a:srgbClr val="C00000"/>
                </a:solidFill>
              </a:rPr>
              <a:t> (пять строк) </a:t>
            </a:r>
            <a:br>
              <a:rPr lang="ru-RU" sz="3200" dirty="0" smtClean="0">
                <a:solidFill>
                  <a:srgbClr val="C00000"/>
                </a:solidFill>
              </a:rPr>
            </a:b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1371600"/>
            <a:ext cx="8610600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435F8D"/>
            </a:solidFill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Проанализировав образ Герасима, пятиклассники могут составить такой </a:t>
            </a:r>
            <a:r>
              <a:rPr lang="ru-RU" sz="2400" dirty="0" err="1" smtClean="0">
                <a:solidFill>
                  <a:srgbClr val="002060"/>
                </a:solidFill>
              </a:rPr>
              <a:t>синквейн</a:t>
            </a:r>
            <a:r>
              <a:rPr lang="ru-RU" sz="2400" dirty="0" smtClean="0">
                <a:solidFill>
                  <a:srgbClr val="002060"/>
                </a:solidFill>
              </a:rPr>
              <a:t>: 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Герасим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добрый, трудолюбивый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заботится, любит, работает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не должен страдать из-за жестокости людей</a:t>
            </a:r>
          </a:p>
          <a:p>
            <a:pPr algn="just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</a:rPr>
              <a:t>человек</a:t>
            </a:r>
          </a:p>
          <a:p>
            <a:pPr algn="just"/>
            <a:endParaRPr lang="ru-RU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ниги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419600"/>
            <a:ext cx="2590800" cy="243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334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Здоровьесберегающие</a:t>
            </a:r>
            <a:r>
              <a:rPr lang="ru-RU" sz="3200" b="1" dirty="0" smtClean="0">
                <a:solidFill>
                  <a:srgbClr val="FF0000"/>
                </a:solidFill>
              </a:rPr>
              <a:t> технологии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Users\Рабочий стол\0007-004-Dlja-povyshenija-umstvennoj-rabotosposobnosti-detej-preduprezhdeni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447799"/>
            <a:ext cx="3810000" cy="495300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381000" y="1447800"/>
            <a:ext cx="3505201" cy="3139321"/>
          </a:xfrm>
          <a:prstGeom prst="rect">
            <a:avLst/>
          </a:prstGeom>
          <a:solidFill>
            <a:srgbClr val="CCFF99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Мы писали и устали,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Все мы дружно тихо встали,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Ножками потопали: раз, два, три </a:t>
            </a:r>
            <a:r>
              <a:rPr lang="ru-RU" i="1" dirty="0" smtClean="0">
                <a:solidFill>
                  <a:srgbClr val="002060"/>
                </a:solidFill>
              </a:rPr>
              <a:t>(топают ногами).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i="1" dirty="0" smtClean="0">
                <a:solidFill>
                  <a:srgbClr val="002060"/>
                </a:solidFill>
              </a:rPr>
              <a:t>Ручками похлопали: раз, два, три (хлопают руками).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Сели, встали, встали , сели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И друг друга не задели.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Мы немножко отдохнем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И опять писать начнем.</a:t>
            </a:r>
          </a:p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Победили!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4800600"/>
            <a:ext cx="1488000" cy="11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и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419600"/>
            <a:ext cx="2590800" cy="243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8382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Ведущая педагогическая идея            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752600"/>
            <a:ext cx="7848600" cy="1569660"/>
          </a:xfrm>
          <a:prstGeom prst="rect">
            <a:avLst/>
          </a:prstGeom>
          <a:solidFill>
            <a:schemeClr val="bg2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Применение современных образовательных технологий с целью развития интереса к русскому языку и литературе и, как следствие, повышения       эффективности обучения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ниги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76800"/>
            <a:ext cx="2590800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457200"/>
            <a:ext cx="5102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Результативность опыта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1" y="3429000"/>
            <a:ext cx="8382000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Применение современных образовательных технологий позволяет мне: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Наполнить уроки новым содержанием;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Развивать творческий подход к окружающему миру, любознательность учащихся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Формировать элементы информационной культуры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066800"/>
            <a:ext cx="8382000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Использование инноваций на уроках русского языка и литературы даёт следующие результаты: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Развивает творческие, исследовательские способности учащихся, повышает их активность.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Способствует более осмысленному изучению материала.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Помогает развитию познавательной деятельности учащихся и интереса к предмету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48600" cy="1020763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0066"/>
                </a:solidFill>
              </a:rPr>
              <a:t>Результат участия в конкурсах по  русскому языку и литературе</a:t>
            </a:r>
            <a:endParaRPr lang="ru-RU" sz="280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3400" y="1524000"/>
          <a:ext cx="8305800" cy="4796981"/>
        </p:xfrm>
        <a:graphic>
          <a:graphicData uri="http://schemas.openxmlformats.org/drawingml/2006/table">
            <a:tbl>
              <a:tblPr/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4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923" marR="549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923" marR="549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Уровень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923" marR="549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Название конкурса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923" marR="549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Кол-во 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участни-ков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923" marR="549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80808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Результат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923" marR="549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10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923" marR="549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2015-2016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923" marR="549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международный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923" marR="549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«Русский медвежонок»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923" marR="549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923" marR="549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Диплом: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Голубоярова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Кристина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Сертификаты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923" marR="549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26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всероссийский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923" marR="549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«Живая классика»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923" marR="549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923" marR="549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Парвадова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Валерия – 1 место (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шк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 этап),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Калмыкова Елизавета – 1 место (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шк.этап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)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Фадеева Анастасия – 2 место (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шк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 этап)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923" marR="549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9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всероссийский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923" marR="549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«Живая классика»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923" marR="549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923" marR="549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Грамоты :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Парвадова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Валерия,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Калмыкова Елизавета (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муницип.этап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)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923" marR="54923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38200" y="1600200"/>
          <a:ext cx="7580312" cy="5142294"/>
        </p:xfrm>
        <a:graphic>
          <a:graphicData uri="http://schemas.openxmlformats.org/drawingml/2006/table">
            <a:tbl>
              <a:tblPr/>
              <a:tblGrid>
                <a:gridCol w="985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4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2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11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5963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085" marR="610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2016-2017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085" marR="610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международный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085" marR="610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«Русский медвежонок»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085" marR="610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085" marR="610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Диплом: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Голубоярова Кристина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Сертификаты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085" marR="610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региональный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085" marR="610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«Земля родная»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085" marR="610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085" marR="610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Участие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085" marR="610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69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региональный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085" marR="610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«Малая Родина: знаю, люблю, горжусь»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085" marR="610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085" marR="610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Диплом победителя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Тахирова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Малика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085" marR="610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6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муниципальный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региональный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085" marR="610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Конкурс юных поэтов и прозаиков имени А.А.Сазонова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Открытый городской конкурс чтецов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085" marR="610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085" marR="610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Тахирова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Малика – 1 место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Аксенова Марина – 1 место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Парвадова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Валерия -1 место  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Диплом лауреата 2 степени: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Покщаева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Наталья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085" marR="6108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878388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3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4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4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4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59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908" marR="659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908" marR="659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</a:endParaRPr>
                    </a:p>
                  </a:txBody>
                  <a:tcPr marL="87878" marR="87878" marT="43939" marB="439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</a:endParaRPr>
                    </a:p>
                  </a:txBody>
                  <a:tcPr marL="87878" marR="87878" marT="43939" marB="439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</a:endParaRPr>
                    </a:p>
                  </a:txBody>
                  <a:tcPr marL="87878" marR="87878" marT="43939" marB="439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icrosoft Sans Serif" pitchFamily="34" charset="0"/>
                      </a:endParaRPr>
                    </a:p>
                  </a:txBody>
                  <a:tcPr marL="87878" marR="87878" marT="43939" marB="4393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7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региональный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908" marR="659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«Живая классика»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908" marR="659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908" marR="659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Диплом: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Калмыкова Елизавета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908" marR="659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760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908" marR="659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2017-2018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908" marR="659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всероссийский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908" marR="659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Конкурс сочинений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908" marR="659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908" marR="659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Грамота за 1 место: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Самородин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Даниил(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муниц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 этап)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908" marR="659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международный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908" marR="659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«Русский медвежонок»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908" marR="659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908" marR="659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Диплом: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Егорова Дарья  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сертификаты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908" marR="659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0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региональный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908" marR="659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«Победа далекая и близкая»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908" marR="659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908" marR="659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Покщаева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Наталья – 1 место (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муницип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 Этап)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908" marR="659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муниципальный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908" marR="659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«Лермонтовский диктант»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908" marR="659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908" marR="659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Покщаева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Наталья – 1 место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5908" marR="6590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52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391400" cy="9144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4579" name="Рисунок 9" descr="IMG_20180819_22232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2057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10" descr="IMG_20180819_2224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52400"/>
            <a:ext cx="19065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11" descr="IMG_20180819_22243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28600"/>
            <a:ext cx="31369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12" descr="IMG_20180819_22252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895600"/>
            <a:ext cx="30480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13" descr="IMG_20180819_22255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2133600"/>
            <a:ext cx="3429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IMG_20190210_13435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6600" y="2209800"/>
            <a:ext cx="2114550" cy="2819400"/>
          </a:xfrm>
          <a:prstGeom prst="rect">
            <a:avLst/>
          </a:prstGeom>
        </p:spPr>
      </p:pic>
      <p:pic>
        <p:nvPicPr>
          <p:cNvPr id="9" name="Рисунок 8" descr="IMG_20190210_13440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34000" y="3733800"/>
            <a:ext cx="2343150" cy="3124200"/>
          </a:xfrm>
          <a:prstGeom prst="rect">
            <a:avLst/>
          </a:prstGeom>
        </p:spPr>
      </p:pic>
      <p:pic>
        <p:nvPicPr>
          <p:cNvPr id="8" name="Рисунок 7" descr="IMG_20190210_13434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28800" y="3886200"/>
            <a:ext cx="211455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Содержимое 9" descr="IMG_20180819_22260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33800" y="381000"/>
            <a:ext cx="2003425" cy="2819400"/>
          </a:xfrm>
        </p:spPr>
      </p:pic>
      <p:pic>
        <p:nvPicPr>
          <p:cNvPr id="26628" name="Рисунок 10" descr="IMG_20180819_2226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81000"/>
            <a:ext cx="21336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11" descr="IMG_20180819_22262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657600"/>
            <a:ext cx="1981200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Рисунок 12" descr="IMG_20180819_22264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505200"/>
            <a:ext cx="205740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Рисунок 13" descr="IMG_20180819_22265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428625"/>
            <a:ext cx="190500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Рисунок 14" descr="IMG_20180819_222702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05000" y="1905000"/>
            <a:ext cx="19812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Рисунок 15" descr="IMG_20180820_000435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3733800"/>
            <a:ext cx="19812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Содержимое 3" descr="20180525_102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52400"/>
            <a:ext cx="1981200" cy="2641600"/>
          </a:xfrm>
        </p:spPr>
      </p:pic>
      <p:pic>
        <p:nvPicPr>
          <p:cNvPr id="27652" name="Рисунок 4" descr="20180525_12293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52400"/>
            <a:ext cx="1905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5" descr="20180525_14294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962400"/>
            <a:ext cx="19431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6" descr="20180530_14193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52400"/>
            <a:ext cx="182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Рисунок 7" descr="20180530_14200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1371600"/>
            <a:ext cx="19812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Рисунок 9" descr="20180530_14261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3886200"/>
            <a:ext cx="19812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Рисунок 10" descr="20180530_142630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1600200"/>
            <a:ext cx="17716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Рисунок 11" descr="20180530_142630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05600" y="228600"/>
            <a:ext cx="1905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Рисунок 12" descr="20180530_142744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0" y="1371600"/>
            <a:ext cx="180975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Рисунок 13" descr="20180530_142903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00600" y="3810000"/>
            <a:ext cx="2057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Рисунок 14" descr="20180530_142938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10400" y="3886200"/>
            <a:ext cx="19431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и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495800"/>
            <a:ext cx="2438400" cy="2514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2000" y="5334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Стандарты второго поколения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1143000"/>
            <a:ext cx="7696200" cy="41549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435F8D"/>
            </a:solidFill>
          </a:ln>
        </p:spPr>
        <p:txBody>
          <a:bodyPr wrap="square">
            <a:spAutoFit/>
          </a:bodyPr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Русский язык является не только предметом обучения, но и средством обучения другим предметам, определяющим успешность в овладении всеми школьными предметами и качество образования в целом (</a:t>
            </a:r>
            <a:r>
              <a:rPr lang="ru-RU" sz="2400" b="1" dirty="0" err="1" smtClean="0">
                <a:solidFill>
                  <a:srgbClr val="002060"/>
                </a:solidFill>
              </a:rPr>
              <a:t>метапредметная</a:t>
            </a:r>
            <a:r>
              <a:rPr lang="ru-RU" sz="2400" b="1" dirty="0" smtClean="0">
                <a:solidFill>
                  <a:srgbClr val="002060"/>
                </a:solidFill>
              </a:rPr>
              <a:t> функция).</a:t>
            </a:r>
          </a:p>
          <a:p>
            <a:pPr algn="just" eaLnBrk="1" hangingPunct="1"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Русский язык – государственный язык РФ, основа формирования гражданской идентичности и толерантности в поликультурном обществе (</a:t>
            </a:r>
            <a:r>
              <a:rPr lang="ru-RU" sz="2400" b="1" dirty="0" smtClean="0">
                <a:solidFill>
                  <a:srgbClr val="002060"/>
                </a:solidFill>
              </a:rPr>
              <a:t>личностная функция).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9906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435F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 за внимание!</a:t>
            </a:r>
            <a:endParaRPr lang="ru-RU" sz="3600" b="1" i="1" dirty="0">
              <a:solidFill>
                <a:srgbClr val="435F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Downloads\1354219956-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438400"/>
            <a:ext cx="1847405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и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800600"/>
            <a:ext cx="2438400" cy="251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09600"/>
            <a:ext cx="8703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Актуальность и перспективность опыта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213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524000"/>
            <a:ext cx="8763000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435F8D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       В концепции модернизации образования отмечается, что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 главной задачей российской образовательной политики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является </a:t>
            </a:r>
            <a:r>
              <a:rPr lang="ru-RU" sz="2000" b="1" dirty="0" smtClean="0">
                <a:solidFill>
                  <a:srgbClr val="002060"/>
                </a:solidFill>
              </a:rPr>
              <a:t>«обеспечение современного качества образования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 на основе сохранения его фундаментальности и соответствия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 актуальным и перспективным потребностям личности и общества»</a:t>
            </a:r>
          </a:p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 Модернизацию образования невозможно представить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 без применения </a:t>
            </a:r>
            <a:r>
              <a:rPr lang="ru-RU" sz="2000" b="1" dirty="0" smtClean="0">
                <a:solidFill>
                  <a:srgbClr val="002060"/>
                </a:solidFill>
              </a:rPr>
              <a:t>инновационных технологий </a:t>
            </a:r>
            <a:r>
              <a:rPr lang="ru-RU" sz="2000" dirty="0" smtClean="0">
                <a:solidFill>
                  <a:srgbClr val="002060"/>
                </a:solidFill>
              </a:rPr>
              <a:t>на уроках, 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 в том числе и на уроках русского языка и литературы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и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43400"/>
            <a:ext cx="2438400" cy="251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762000"/>
            <a:ext cx="1102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           Концептуальность опыта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1" y="1524000"/>
            <a:ext cx="8610600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435F8D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Применение современных образовательных технологий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позволяет </a:t>
            </a:r>
            <a:r>
              <a:rPr lang="ru-RU" sz="2000" b="1" dirty="0" smtClean="0">
                <a:solidFill>
                  <a:srgbClr val="002060"/>
                </a:solidFill>
              </a:rPr>
              <a:t>повысить интерес учащихся к учебной деятельности</a:t>
            </a:r>
            <a:r>
              <a:rPr lang="ru-RU" sz="20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предусматривает разные формы подачи и усвоения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программного материала.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Практическая значимость</a:t>
            </a:r>
            <a:r>
              <a:rPr lang="ru-RU" sz="2000" dirty="0" smtClean="0">
                <a:solidFill>
                  <a:srgbClr val="002060"/>
                </a:solidFill>
              </a:rPr>
              <a:t> данной проблемы заключается в том,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что использование инновационных технологий отвечает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современным требованиям, стоящим перед школой при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подготовке конкурентоспособных граждан.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и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43400"/>
            <a:ext cx="2438400" cy="251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457200"/>
            <a:ext cx="8732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Наличие теоретической базы опыта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160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04800" y="1600200"/>
            <a:ext cx="8036463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35F8D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С 2013 года я работаю над методической проблемой: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«Современные образовательные технологии на уроках русского языка и литературы как средство повышения эффективности обучения»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ниги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114800"/>
            <a:ext cx="2438400" cy="2590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914400"/>
            <a:ext cx="8763000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435F8D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Педагогическая технология</a:t>
            </a:r>
            <a:r>
              <a:rPr lang="ru-RU" sz="2800" b="1" dirty="0" smtClean="0">
                <a:solidFill>
                  <a:srgbClr val="002060"/>
                </a:solidFill>
              </a:rPr>
              <a:t>- «это продуманная во всех деталях МОДЕЛЬ совместной педагогической деятельности по проектированию, организации и проведению учебного процесса с безусловным обеспечением комфортных условий для учащихся и учителя» (</a:t>
            </a:r>
            <a:r>
              <a:rPr lang="ru-RU" sz="2800" b="1" dirty="0" err="1" smtClean="0">
                <a:solidFill>
                  <a:srgbClr val="002060"/>
                </a:solidFill>
              </a:rPr>
              <a:t>проф.В.М.Монахов</a:t>
            </a:r>
            <a:r>
              <a:rPr lang="ru-RU" sz="2800" b="1" dirty="0" smtClean="0">
                <a:solidFill>
                  <a:srgbClr val="002060"/>
                </a:solidFill>
              </a:rPr>
              <a:t>)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2984</TotalTime>
  <Words>2513</Words>
  <Application>Microsoft Office PowerPoint</Application>
  <PresentationFormat>Экран (4:3)</PresentationFormat>
  <Paragraphs>444</Paragraphs>
  <Slides>50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63" baseType="lpstr">
      <vt:lpstr>MS Gothic</vt:lpstr>
      <vt:lpstr>Aharoni</vt:lpstr>
      <vt:lpstr>Arial</vt:lpstr>
      <vt:lpstr>BatangChe</vt:lpstr>
      <vt:lpstr>Calibri</vt:lpstr>
      <vt:lpstr>Lucida Sans Unicode</vt:lpstr>
      <vt:lpstr>Microsoft Sans Serif</vt:lpstr>
      <vt:lpstr>Times New Roman</vt:lpstr>
      <vt:lpstr>Verdana</vt:lpstr>
      <vt:lpstr>Wingdings</vt:lpstr>
      <vt:lpstr>Wingdings 2</vt:lpstr>
      <vt:lpstr>Wingdings 3</vt:lpstr>
      <vt:lpstr>Открытая</vt:lpstr>
      <vt:lpstr>Описание педагогического опыта </vt:lpstr>
      <vt:lpstr>Кондратьева Наталья Васильевна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 участия в конкурсах по  русскому языку и литературе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Описание педагогического опыта (Кондратьева Н.В.)</dc:title>
  <dc:creator>пк</dc:creator>
  <cp:lastModifiedBy>Пользователь Windows</cp:lastModifiedBy>
  <cp:revision>255</cp:revision>
  <dcterms:created xsi:type="dcterms:W3CDTF">2015-01-19T16:35:17Z</dcterms:created>
  <dcterms:modified xsi:type="dcterms:W3CDTF">2019-03-05T14:39:36Z</dcterms:modified>
</cp:coreProperties>
</file>